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43.xml" ContentType="application/vnd.openxmlformats-officedocument.theme+xml"/>
  <Override PartName="/ppt/theme/theme9.xml" ContentType="application/vnd.openxmlformats-officedocument.theme+xml"/>
  <Override PartName="/ppt/theme/theme44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notesSlides/notesSlide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2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9.png" ContentType="image/png"/>
  <Override PartName="/ppt/media/media14.mp4" ContentType="video/mp4"/>
  <Override PartName="/ppt/media/image46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jpeg" ContentType="image/jpeg"/>
  <Override PartName="/ppt/media/image30.png" ContentType="image/png"/>
  <Override PartName="/ppt/media/image41.jpeg" ContentType="image/jpe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2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</p:sldMasterIdLst>
  <p:notesMasterIdLst>
    <p:notesMasterId r:id="rId47"/>
  </p:notes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  <p:sldId id="272" r:id="rId64"/>
    <p:sldId id="273" r:id="rId65"/>
    <p:sldId id="274" r:id="rId66"/>
    <p:sldId id="275" r:id="rId67"/>
    <p:sldId id="276" r:id="rId68"/>
    <p:sldId id="277" r:id="rId69"/>
    <p:sldId id="278" r:id="rId70"/>
    <p:sldId id="279" r:id="rId71"/>
    <p:sldId id="280" r:id="rId72"/>
    <p:sldId id="281" r:id="rId73"/>
    <p:sldId id="282" r:id="rId74"/>
    <p:sldId id="283" r:id="rId75"/>
    <p:sldId id="284" r:id="rId76"/>
    <p:sldId id="285" r:id="rId77"/>
    <p:sldId id="286" r:id="rId78"/>
    <p:sldId id="287" r:id="rId79"/>
    <p:sldId id="288" r:id="rId80"/>
    <p:sldId id="289" r:id="rId81"/>
    <p:sldId id="290" r:id="rId82"/>
    <p:sldId id="291" r:id="rId8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notesMaster" Target="notesMasters/notesMaster1.xml"/><Relationship Id="rId48" Type="http://schemas.openxmlformats.org/officeDocument/2006/relationships/slide" Target="slides/slide1.xml"/><Relationship Id="rId49" Type="http://schemas.openxmlformats.org/officeDocument/2006/relationships/slide" Target="slides/slide2.xml"/><Relationship Id="rId50" Type="http://schemas.openxmlformats.org/officeDocument/2006/relationships/slide" Target="slides/slide3.xml"/><Relationship Id="rId51" Type="http://schemas.openxmlformats.org/officeDocument/2006/relationships/slide" Target="slides/slide4.xml"/><Relationship Id="rId52" Type="http://schemas.openxmlformats.org/officeDocument/2006/relationships/slide" Target="slides/slide5.xml"/><Relationship Id="rId53" Type="http://schemas.openxmlformats.org/officeDocument/2006/relationships/slide" Target="slides/slide6.xml"/><Relationship Id="rId54" Type="http://schemas.openxmlformats.org/officeDocument/2006/relationships/slide" Target="slides/slide7.xml"/><Relationship Id="rId55" Type="http://schemas.openxmlformats.org/officeDocument/2006/relationships/slide" Target="slides/slide8.xml"/><Relationship Id="rId56" Type="http://schemas.openxmlformats.org/officeDocument/2006/relationships/slide" Target="slides/slide9.xml"/><Relationship Id="rId57" Type="http://schemas.openxmlformats.org/officeDocument/2006/relationships/slide" Target="slides/slide10.xml"/><Relationship Id="rId58" Type="http://schemas.openxmlformats.org/officeDocument/2006/relationships/slide" Target="slides/slide11.xml"/><Relationship Id="rId59" Type="http://schemas.openxmlformats.org/officeDocument/2006/relationships/slide" Target="slides/slide12.xml"/><Relationship Id="rId60" Type="http://schemas.openxmlformats.org/officeDocument/2006/relationships/slide" Target="slides/slide13.xml"/><Relationship Id="rId61" Type="http://schemas.openxmlformats.org/officeDocument/2006/relationships/slide" Target="slides/slide14.xml"/><Relationship Id="rId62" Type="http://schemas.openxmlformats.org/officeDocument/2006/relationships/slide" Target="slides/slide15.xml"/><Relationship Id="rId63" Type="http://schemas.openxmlformats.org/officeDocument/2006/relationships/slide" Target="slides/slide16.xml"/><Relationship Id="rId64" Type="http://schemas.openxmlformats.org/officeDocument/2006/relationships/slide" Target="slides/slide17.xml"/><Relationship Id="rId65" Type="http://schemas.openxmlformats.org/officeDocument/2006/relationships/slide" Target="slides/slide18.xml"/><Relationship Id="rId66" Type="http://schemas.openxmlformats.org/officeDocument/2006/relationships/slide" Target="slides/slide19.xml"/><Relationship Id="rId67" Type="http://schemas.openxmlformats.org/officeDocument/2006/relationships/slide" Target="slides/slide20.xml"/><Relationship Id="rId68" Type="http://schemas.openxmlformats.org/officeDocument/2006/relationships/slide" Target="slides/slide21.xml"/><Relationship Id="rId69" Type="http://schemas.openxmlformats.org/officeDocument/2006/relationships/slide" Target="slides/slide22.xml"/><Relationship Id="rId70" Type="http://schemas.openxmlformats.org/officeDocument/2006/relationships/slide" Target="slides/slide23.xml"/><Relationship Id="rId71" Type="http://schemas.openxmlformats.org/officeDocument/2006/relationships/slide" Target="slides/slide24.xml"/><Relationship Id="rId72" Type="http://schemas.openxmlformats.org/officeDocument/2006/relationships/slide" Target="slides/slide25.xml"/><Relationship Id="rId73" Type="http://schemas.openxmlformats.org/officeDocument/2006/relationships/slide" Target="slides/slide26.xml"/><Relationship Id="rId74" Type="http://schemas.openxmlformats.org/officeDocument/2006/relationships/slide" Target="slides/slide27.xml"/><Relationship Id="rId75" Type="http://schemas.openxmlformats.org/officeDocument/2006/relationships/slide" Target="slides/slide28.xml"/><Relationship Id="rId76" Type="http://schemas.openxmlformats.org/officeDocument/2006/relationships/slide" Target="slides/slide29.xml"/><Relationship Id="rId77" Type="http://schemas.openxmlformats.org/officeDocument/2006/relationships/slide" Target="slides/slide30.xml"/><Relationship Id="rId78" Type="http://schemas.openxmlformats.org/officeDocument/2006/relationships/slide" Target="slides/slide31.xml"/><Relationship Id="rId79" Type="http://schemas.openxmlformats.org/officeDocument/2006/relationships/slide" Target="slides/slide32.xml"/><Relationship Id="rId80" Type="http://schemas.openxmlformats.org/officeDocument/2006/relationships/slide" Target="slides/slide33.xml"/><Relationship Id="rId81" Type="http://schemas.openxmlformats.org/officeDocument/2006/relationships/slide" Target="slides/slide34.xml"/><Relationship Id="rId82" Type="http://schemas.openxmlformats.org/officeDocument/2006/relationships/slide" Target="slides/slide35.xml"/><Relationship Id="rId83" Type="http://schemas.openxmlformats.org/officeDocument/2006/relationships/slide" Target="slides/slide36.xml"/><Relationship Id="rId8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 dia áthelyezéséhez kattintson 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A jegyzetformátum szerkesztéséhez kattintson ide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&lt;élőfej&gt;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dt" idx="13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&lt;dátum/idő&gt;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ftr" idx="13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 type="sldNum" idx="13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7E94F18-BE06-49E4-8B87-FD038D395040}" type="slidenum"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&lt;szám&gt;</a:t>
            </a:fld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Az adatbázisunk tartalmaz...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sldNum" idx="1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E57CBBB-EFBB-4BD6-BB4D-3B8843048FA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Az adatáramlás az adatbázistól a kliensoldalig a leegyszrűsítve a kövekező módon írható le...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sldNum" idx="1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7EABD7D-B2B7-4D65-8674-C852A1D1B73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Ezek kezelik a custom response-okat a frontend felé.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Egyedi hibakód és üzeneteket biztosít a gyakori kivételekre.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 idx="1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623865B-D5DC-4360-85A7-279696BE8A5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 a jogos hozzáférések és módosítások biztosítását Json Web Tokenekkel (JWT) oldottuk meg. 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1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7784A2-768A-4AE8-B7A9-F3FB347FA70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Egyedi DTO-kkal (azaz Data Transfer Object-ekkel) és a Moduleban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ANNOTÁCIÓKKAL és REGEX-el való validáció mind a beérkező, mind a kimenő JSON-okhoz, hogy kizárólag szabványos adatok kerülhessenek feldolgozásra.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1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56A3D1-D1BB-4073-BD5F-58466379FB6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Felhasználóink adatainak védelmében különböző eljárásokat alkalmazunk...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 idx="1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C595B06-E335-4AD3-B993-4155465597B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Postmanban teszteljük és dokumentáljuk az API-aink működését.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sldNum" idx="1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6C64345-A3BD-409E-BBC8-0F7853B0FF0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Buildeléskor automatikusan futó tesztesetek az alkalmazás alapvető funkcionalításainak tesztelésére...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1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3F337C-FED4-4057-9BC8-3D6450FA0D3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Ahogy már korábban említésre került a module-ok ellenőrzik a szerveroldalra érkező adatok szerkezetét és tartalmát, hogy kiszűrjük a felesleges és, vagy ártalmas 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sldNum" idx="1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370F3EF-D39B-4817-87E9-8703772D9D6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  <a:ln w="0">
            <a:noFill/>
          </a:ln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Az applikáció automatikus feltöltése szimulált adatok különböző variációjával.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sldNum" idx="1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D0318D8-E973-4F40-BC3D-62EAB19290D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Relációs adatmodell a mysql adatbázisunk felépítéséről.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1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69B436-FEC8-4015-90A8-C8E4F8DFD6D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4B2C77-812B-4E4C-8C1C-23C1F32351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356F14D-77F2-4740-B28D-763836735E1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28B1DE98-3C9D-48FF-BE5B-DB9C4624BEE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Alapértelmez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49F369E5-4D73-45A8-94A3-A26A2F04B2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0ECD5CF4-0F2F-4D59-BDBF-12389FB484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756BECEE-50A6-48A3-9096-C285BC75AF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5B230B77-F894-4578-B63E-DCA15A8AC3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A18DDD04-9C2B-4ADE-8FDB-0ED1E745E0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47757E1A-F9B7-4936-B254-595B351462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4"/>
          </p:nvPr>
        </p:nvSpPr>
        <p:spPr/>
        <p:txBody>
          <a:bodyPr/>
          <a:p>
            <a:fld id="{B04E67BB-5BC3-4D36-A5CB-AB8ABD4A32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2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Alapértelmezet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7"/>
          </p:nvPr>
        </p:nvSpPr>
        <p:spPr/>
        <p:txBody>
          <a:bodyPr/>
          <a:p>
            <a:fld id="{B66FC470-8706-4410-893B-826F0ADBB40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5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142A01-CB49-46E1-AF52-A53A2C6E99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Alapértelmezet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0"/>
          </p:nvPr>
        </p:nvSpPr>
        <p:spPr/>
        <p:txBody>
          <a:bodyPr/>
          <a:p>
            <a:fld id="{50FA3664-9370-4F34-BEA8-FB23AD3D82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8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Alapértelmezet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3"/>
          </p:nvPr>
        </p:nvSpPr>
        <p:spPr/>
        <p:txBody>
          <a:bodyPr/>
          <a:p>
            <a:fld id="{AD1D5298-406D-4E7C-BE7D-46782349175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1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6"/>
          </p:nvPr>
        </p:nvSpPr>
        <p:spPr/>
        <p:txBody>
          <a:bodyPr/>
          <a:p>
            <a:fld id="{A954FCBC-7071-4150-9A0E-A5C3993996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4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Alapértelmezet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9"/>
          </p:nvPr>
        </p:nvSpPr>
        <p:spPr/>
        <p:txBody>
          <a:bodyPr/>
          <a:p>
            <a:fld id="{38D075E5-9C15-40FF-817B-E97AA63E5C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7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2"/>
          </p:nvPr>
        </p:nvSpPr>
        <p:spPr/>
        <p:txBody>
          <a:bodyPr/>
          <a:p>
            <a:fld id="{48427FB4-A47E-40A9-986A-6C063BD014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0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Alapértelmezet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5"/>
          </p:nvPr>
        </p:nvSpPr>
        <p:spPr/>
        <p:txBody>
          <a:bodyPr/>
          <a:p>
            <a:fld id="{75032A8B-D500-4032-905F-83407870A3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8"/>
          </p:nvPr>
        </p:nvSpPr>
        <p:spPr/>
        <p:txBody>
          <a:bodyPr/>
          <a:p>
            <a:fld id="{A2918EDD-9BDC-493A-8990-C03A31AC1B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1"/>
          </p:nvPr>
        </p:nvSpPr>
        <p:spPr/>
        <p:txBody>
          <a:bodyPr/>
          <a:p>
            <a:fld id="{84441C86-06BE-4191-AF03-E2A78182D1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9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4"/>
          </p:nvPr>
        </p:nvSpPr>
        <p:spPr/>
        <p:txBody>
          <a:bodyPr/>
          <a:p>
            <a:fld id="{E7C7AB54-445B-41BA-B00C-5C80823ECF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2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Alapértelmezet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7"/>
          </p:nvPr>
        </p:nvSpPr>
        <p:spPr/>
        <p:txBody>
          <a:bodyPr/>
          <a:p>
            <a:fld id="{01C642FF-994B-4536-BB6C-038CE68723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5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8438E2-151A-47E5-A7E9-1C5B0B2EB1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FBD193CE-2777-4B37-82BC-FBA51C3025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8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3"/>
          </p:nvPr>
        </p:nvSpPr>
        <p:spPr/>
        <p:txBody>
          <a:bodyPr/>
          <a:p>
            <a:fld id="{CAAD2E1F-D9EF-432F-8FE3-D1DE544D2F3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1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6"/>
          </p:nvPr>
        </p:nvSpPr>
        <p:spPr/>
        <p:txBody>
          <a:bodyPr/>
          <a:p>
            <a:fld id="{9169F953-B83D-4CB5-AF3F-8219FE02D3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4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9"/>
          </p:nvPr>
        </p:nvSpPr>
        <p:spPr/>
        <p:txBody>
          <a:bodyPr/>
          <a:p>
            <a:fld id="{25DFC8A3-CB2E-4C73-8ECD-263B89D99B1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7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2"/>
          </p:nvPr>
        </p:nvSpPr>
        <p:spPr/>
        <p:txBody>
          <a:bodyPr/>
          <a:p>
            <a:fld id="{B661C026-FD5A-4802-BC13-EB94312929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0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5"/>
          </p:nvPr>
        </p:nvSpPr>
        <p:spPr/>
        <p:txBody>
          <a:bodyPr/>
          <a:p>
            <a:fld id="{A761A543-8A04-413C-B3B8-0A700C2488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Alapértelmezet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8"/>
          </p:nvPr>
        </p:nvSpPr>
        <p:spPr/>
        <p:txBody>
          <a:bodyPr/>
          <a:p>
            <a:fld id="{CBEFF90F-E443-4074-99FA-8DABA589DC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Alapértelmezet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1"/>
          </p:nvPr>
        </p:nvSpPr>
        <p:spPr/>
        <p:txBody>
          <a:bodyPr/>
          <a:p>
            <a:fld id="{5FD15C73-3CC2-481D-B410-456709E1AE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9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Alapértelmezet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4"/>
          </p:nvPr>
        </p:nvSpPr>
        <p:spPr/>
        <p:txBody>
          <a:bodyPr/>
          <a:p>
            <a:fld id="{6455923C-A1F2-4C34-B0BD-B235181817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2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7"/>
          </p:nvPr>
        </p:nvSpPr>
        <p:spPr/>
        <p:txBody>
          <a:bodyPr/>
          <a:p>
            <a:fld id="{F473D163-5432-4722-BF64-86130A967C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5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9FE6439-26E9-46B3-A81C-9AF0073A08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Alapértelmezet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0"/>
          </p:nvPr>
        </p:nvSpPr>
        <p:spPr/>
        <p:txBody>
          <a:bodyPr/>
          <a:p>
            <a:fld id="{9C4C148E-85CF-417A-A495-548DA4B9B6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8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3"/>
          </p:nvPr>
        </p:nvSpPr>
        <p:spPr/>
        <p:txBody>
          <a:bodyPr/>
          <a:p>
            <a:fld id="{30AA346D-BE1B-4408-BCDE-4250A9364C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1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Alapértelmezet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6"/>
          </p:nvPr>
        </p:nvSpPr>
        <p:spPr/>
        <p:txBody>
          <a:bodyPr/>
          <a:p>
            <a:fld id="{69D40FBB-252B-48D9-98C8-5CD33F248C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4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9"/>
          </p:nvPr>
        </p:nvSpPr>
        <p:spPr/>
        <p:txBody>
          <a:bodyPr/>
          <a:p>
            <a:fld id="{2B896806-6B94-4795-B9A1-E1A11C9179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7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2"/>
          </p:nvPr>
        </p:nvSpPr>
        <p:spPr/>
        <p:txBody>
          <a:bodyPr/>
          <a:p>
            <a:fld id="{46ED9D3D-6B06-4B25-AB2F-A0FB10F2285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0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lapértelmezet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5"/>
          </p:nvPr>
        </p:nvSpPr>
        <p:spPr/>
        <p:txBody>
          <a:bodyPr/>
          <a:p>
            <a:fld id="{28C36C5F-E908-4531-A0E1-E1D0BC107CD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125B16B-0E7C-430B-82B6-70D2134764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2AD0302-83E7-42AF-89A0-F374474BA9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620862E-1063-473D-9CDF-3FE0C18E98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3DEB06E-2ECC-40D9-B1EF-1963EFCF60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B5E1890D-E01C-430D-A8A2-354AADAB7F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anchorCtr="1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6000" spc="-1" strike="noStrike">
                <a:solidFill>
                  <a:srgbClr val="000000"/>
                </a:solidFill>
                <a:latin typeface="Calibri Light"/>
              </a:rPr>
              <a:t>Mintacím szerkesztése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pc="-1" strike="noStrike">
                <a:solidFill>
                  <a:srgbClr val="898989"/>
                </a:solidFill>
                <a:latin typeface="Calibri"/>
              </a:rPr>
              <a:t>&lt;dátum/idő&gt;</a:t>
            </a:r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5C5B7AD-6D79-44A0-9038-AC16FEC11E01}" type="slidenum">
              <a:rPr b="0" lang="hu-HU" sz="1200" spc="-1" strike="noStrike">
                <a:solidFill>
                  <a:srgbClr val="898989"/>
                </a:solidFill>
                <a:latin typeface="Calibri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rgbClr val="000000"/>
                </a:solidFill>
                <a:latin typeface="Calibri Light"/>
              </a:rPr>
              <a:t>Mintacím szerkesztése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32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32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</a:rPr>
              <a:t>Második szint</a:t>
            </a:r>
            <a:endParaRPr b="0" lang="hu-HU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pc="-1" strike="noStrike">
                <a:solidFill>
                  <a:srgbClr val="000000"/>
                </a:solidFill>
                <a:latin typeface="Calibri"/>
              </a:rPr>
              <a:t>Harmadik szint</a:t>
            </a:r>
            <a:endParaRPr b="0" lang="hu-HU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Negyedik 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Ötödik 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pc="-1" strike="noStrike">
                <a:solidFill>
                  <a:srgbClr val="898989"/>
                </a:solidFill>
                <a:latin typeface="Calibri"/>
              </a:rPr>
              <a:t>&lt;dátum/idő&gt;</a:t>
            </a:r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63EC7F-7AA3-4318-86C5-803F3655CD7C}" type="slidenum">
              <a:rPr b="0" lang="hu-HU" sz="1200" spc="-1" strike="noStrike">
                <a:solidFill>
                  <a:srgbClr val="898989"/>
                </a:solidFill>
                <a:latin typeface="Calibri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rgbClr val="000000"/>
                </a:solidFill>
                <a:latin typeface="Calibri Light"/>
              </a:rPr>
              <a:t>Mintacím szerkesztése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Calibri"/>
              </a:rPr>
              <a:t>Vázlatszöveg formátumának szerkesztése</a:t>
            </a:r>
            <a:endParaRPr b="0" lang="hu-H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pc="-1" strike="noStrike">
                <a:solidFill>
                  <a:srgbClr val="000000"/>
                </a:solidFill>
                <a:latin typeface="Calibri"/>
              </a:rPr>
              <a:t>Második vázlatszint</a:t>
            </a:r>
            <a:endParaRPr b="0" lang="hu-HU" sz="32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Calibri"/>
              </a:rPr>
              <a:t>Harmadik vázlatszint</a:t>
            </a:r>
            <a:endParaRPr b="0" lang="hu-HU" sz="32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pc="-1" strike="noStrike">
                <a:solidFill>
                  <a:srgbClr val="000000"/>
                </a:solidFill>
                <a:latin typeface="Calibri"/>
              </a:rPr>
              <a:t>Negyedik vázlatszint</a:t>
            </a:r>
            <a:endParaRPr b="0" lang="hu-HU" sz="32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Calibri"/>
              </a:rPr>
              <a:t>Ötödik vázlatszint</a:t>
            </a:r>
            <a:endParaRPr b="0" lang="hu-HU" sz="32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Calibri"/>
              </a:rPr>
              <a:t>Hatodik vázlatszint</a:t>
            </a:r>
            <a:endParaRPr b="0" lang="hu-HU" sz="32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Calibri"/>
              </a:rPr>
              <a:t>Hetedik vázlatszint</a:t>
            </a:r>
            <a:endParaRPr b="0" lang="hu-H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pc="-1" strike="noStrike">
                <a:solidFill>
                  <a:srgbClr val="898989"/>
                </a:solidFill>
                <a:latin typeface="Calibri"/>
              </a:rPr>
              <a:t>&lt;dátum/idő&gt;</a:t>
            </a:r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5228F0-A8C7-498F-8A03-DEF8BFA25A62}" type="slidenum">
              <a:rPr b="0" lang="hu-HU" sz="1200" spc="-1" strike="noStrike">
                <a:solidFill>
                  <a:srgbClr val="898989"/>
                </a:solidFill>
                <a:latin typeface="Calibri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" descr="Celestia-R1---OverlayTitle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8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dt" idx="34"/>
          </p:nvPr>
        </p:nvSpPr>
        <p:spPr>
          <a:xfrm>
            <a:off x="893268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ftr" idx="35"/>
          </p:nvPr>
        </p:nvSpPr>
        <p:spPr>
          <a:xfrm>
            <a:off x="3962520" y="5870520"/>
            <a:ext cx="489348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sldNum" idx="36"/>
          </p:nvPr>
        </p:nvSpPr>
        <p:spPr>
          <a:xfrm>
            <a:off x="1060884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F69A39-5B1F-4825-96C9-A3BA9D3DBA7C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4732920"/>
            <a:ext cx="1013112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24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371600" y="932040"/>
            <a:ext cx="8759520" cy="3164760"/>
          </a:xfrm>
          <a:prstGeom prst="rect">
            <a:avLst/>
          </a:prstGeom>
          <a:noFill/>
          <a:ln cap="sq" w="50760">
            <a:solidFill>
              <a:srgbClr val="ffffff"/>
            </a:solidFill>
            <a:miter/>
          </a:ln>
          <a:effectLst>
            <a:outerShdw dist="0" dir="0" blurRad="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 anchorCtr="1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chemeClr val="dk1"/>
                </a:solidFill>
                <a:latin typeface="Calibri"/>
              </a:rPr>
              <a:t>Kép beszúrásához kattintson az ikonra</a:t>
            </a:r>
            <a:endParaRPr b="0" lang="hu-HU" sz="1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85800" y="5299560"/>
            <a:ext cx="10131120" cy="49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dt" idx="37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ftr" idx="38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sldNum" idx="39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C7004EC-E8E3-45C4-ACD5-2504ED4283C3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31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1013112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40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41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42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F8F320-D378-4A97-B90A-10899808C543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5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4"/>
          <p:cNvSpPr/>
          <p:nvPr/>
        </p:nvSpPr>
        <p:spPr>
          <a:xfrm>
            <a:off x="10238040" y="27432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0" spc="-1" strike="noStrike" cap="all">
                <a:solidFill>
                  <a:srgbClr val="ffffff"/>
                </a:solidFill>
                <a:latin typeface="Calibri"/>
              </a:rPr>
              <a:t>”</a:t>
            </a:r>
            <a:endParaRPr b="0" lang="hu-HU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TextBox 10"/>
          <p:cNvSpPr/>
          <p:nvPr/>
        </p:nvSpPr>
        <p:spPr>
          <a:xfrm>
            <a:off x="488160" y="82332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0" spc="-1" strike="noStrike" cap="all">
                <a:solidFill>
                  <a:srgbClr val="ffffff"/>
                </a:solidFill>
                <a:latin typeface="Calibri"/>
              </a:rPr>
              <a:t>“</a:t>
            </a:r>
            <a:endParaRPr b="0" lang="hu-HU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92160" y="609480"/>
            <a:ext cx="955008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098000" y="3352680"/>
            <a:ext cx="9338760" cy="38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87600" y="4343400"/>
            <a:ext cx="1015200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 idx="43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 idx="44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 idx="45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89810AD-82B6-4573-BC98-1D6C0B8CA630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85800" y="3308760"/>
            <a:ext cx="10131120" cy="146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85800" y="4777560"/>
            <a:ext cx="1013112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dt" idx="46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ftr" idx="47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sldNum" idx="48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D1452DA-1BC2-42E2-B089-27DED79337DD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2"/>
          <p:cNvSpPr/>
          <p:nvPr/>
        </p:nvSpPr>
        <p:spPr>
          <a:xfrm>
            <a:off x="10238040" y="27432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0" spc="-1" strike="noStrike" cap="all">
                <a:solidFill>
                  <a:srgbClr val="ffffff"/>
                </a:solidFill>
                <a:latin typeface="Calibri"/>
              </a:rPr>
              <a:t>”</a:t>
            </a:r>
            <a:endParaRPr b="0" lang="hu-HU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TextBox 13"/>
          <p:cNvSpPr/>
          <p:nvPr/>
        </p:nvSpPr>
        <p:spPr>
          <a:xfrm>
            <a:off x="488160" y="82332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0" spc="-1" strike="noStrike" cap="all">
                <a:solidFill>
                  <a:srgbClr val="ffffff"/>
                </a:solidFill>
                <a:latin typeface="Calibri"/>
              </a:rPr>
              <a:t>“</a:t>
            </a:r>
            <a:endParaRPr b="0" lang="hu-HU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992160" y="609480"/>
            <a:ext cx="955008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85800" y="3886200"/>
            <a:ext cx="10135080" cy="88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4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85800" y="4775040"/>
            <a:ext cx="10135080" cy="101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dt" idx="49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ftr" idx="50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sldNum" idx="51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AC7537-2729-4901-91AC-E4FCB5BFF438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6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85800" y="3505320"/>
            <a:ext cx="101311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1013112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52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ftr" idx="53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sldNum" idx="54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216B4CF-0CF8-4201-86B0-DEFD5ABC716F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pc="-1" strike="noStrike">
                <a:solidFill>
                  <a:srgbClr val="ffffff"/>
                </a:solidFill>
                <a:latin typeface="Calibri"/>
              </a:rPr>
              <a:t>Második szint</a:t>
            </a:r>
            <a:endParaRPr b="0" lang="hu-HU" sz="1600" spc="-1" strike="noStrike">
              <a:solidFill>
                <a:srgbClr val="ffffff"/>
              </a:solidFill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pc="-1" strike="noStrike">
                <a:solidFill>
                  <a:srgbClr val="ffffff"/>
                </a:solidFill>
                <a:latin typeface="Calibri"/>
              </a:rPr>
              <a:t>Harmadik szint</a:t>
            </a:r>
            <a:endParaRPr b="0" lang="hu-HU" sz="1400" spc="-1" strike="noStrike">
              <a:solidFill>
                <a:srgbClr val="ffffff"/>
              </a:solidFill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Negyedik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Ötödik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dt" idx="55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ftr" idx="56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sldNum" idx="57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7E3C8DA-6240-4B95-B401-DCB47C90E7C4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6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36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pc="-1" strike="noStrike">
                <a:solidFill>
                  <a:srgbClr val="000000"/>
                </a:solidFill>
                <a:latin typeface="Calibri Light"/>
              </a:rPr>
              <a:t>Mintacím szerkesztése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pc="-1" strike="noStrike">
                <a:solidFill>
                  <a:srgbClr val="000000"/>
                </a:solidFill>
                <a:latin typeface="Calibri"/>
              </a:rPr>
              <a:t>Második szint</a:t>
            </a:r>
            <a:endParaRPr b="0" lang="hu-HU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Harmadik 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Negyedik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Ötödik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pc="-1" strike="noStrike">
                <a:solidFill>
                  <a:srgbClr val="898989"/>
                </a:solidFill>
                <a:latin typeface="Calibri"/>
              </a:rPr>
              <a:t>&lt;dátum/idő&gt;</a:t>
            </a:r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76512F-0A1D-43B0-89B4-17DB27A919D5}" type="slidenum">
              <a:rPr b="0" lang="hu-HU" sz="1200" spc="-1" strike="noStrike">
                <a:solidFill>
                  <a:srgbClr val="898989"/>
                </a:solidFill>
                <a:latin typeface="Calibri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658720" y="609480"/>
            <a:ext cx="215820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6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609480"/>
            <a:ext cx="783180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pc="-1" strike="noStrike">
                <a:solidFill>
                  <a:srgbClr val="ffffff"/>
                </a:solidFill>
                <a:latin typeface="Calibri"/>
              </a:rPr>
              <a:t>Második szint</a:t>
            </a:r>
            <a:endParaRPr b="0" lang="hu-HU" sz="1600" spc="-1" strike="noStrike">
              <a:solidFill>
                <a:srgbClr val="ffffff"/>
              </a:solidFill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pc="-1" strike="noStrike">
                <a:solidFill>
                  <a:srgbClr val="ffffff"/>
                </a:solidFill>
                <a:latin typeface="Calibri"/>
              </a:rPr>
              <a:t>Harmadik szint</a:t>
            </a:r>
            <a:endParaRPr b="0" lang="hu-HU" sz="1400" spc="-1" strike="noStrike">
              <a:solidFill>
                <a:srgbClr val="ffffff"/>
              </a:solidFill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Negyedik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Ötödik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dt" idx="58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ftr" idx="59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sldNum" idx="60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7594B1-C8B8-4B5B-881D-538BFE2525BC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6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pc="-1" strike="noStrike">
                <a:solidFill>
                  <a:srgbClr val="ffffff"/>
                </a:solidFill>
                <a:latin typeface="Calibri"/>
              </a:rPr>
              <a:t>Második szint</a:t>
            </a:r>
            <a:endParaRPr b="0" lang="hu-HU" sz="1600" spc="-1" strike="noStrike">
              <a:solidFill>
                <a:srgbClr val="ffffff"/>
              </a:solidFill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pc="-1" strike="noStrike">
                <a:solidFill>
                  <a:srgbClr val="ffffff"/>
                </a:solidFill>
                <a:latin typeface="Calibri"/>
              </a:rPr>
              <a:t>Harmadik szint</a:t>
            </a:r>
            <a:endParaRPr b="0" lang="hu-HU" sz="1400" spc="-1" strike="noStrike">
              <a:solidFill>
                <a:srgbClr val="ffffff"/>
              </a:solidFill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Negyedik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Ötödik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dt" idx="61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ftr" idx="62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sldNum" idx="63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BD72364-F342-42DD-923D-B08F6EBF9B52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85800" y="3308760"/>
            <a:ext cx="10131120" cy="146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0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777560"/>
            <a:ext cx="1013112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000" spc="-1" strike="noStrike" cap="all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dt" idx="64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ftr" idx="65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sldNum" idx="66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CAE3537-647C-47F7-A5BA-0ACB8D4EA67D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6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49950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pc="-1" strike="noStrike">
                <a:solidFill>
                  <a:srgbClr val="ffffff"/>
                </a:solidFill>
                <a:latin typeface="Calibri"/>
              </a:rPr>
              <a:t>Második szint</a:t>
            </a:r>
            <a:endParaRPr b="0" lang="hu-HU" sz="1600" spc="-1" strike="noStrike">
              <a:solidFill>
                <a:srgbClr val="ffffff"/>
              </a:solidFill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pc="-1" strike="noStrike">
                <a:solidFill>
                  <a:srgbClr val="ffffff"/>
                </a:solidFill>
                <a:latin typeface="Calibri"/>
              </a:rPr>
              <a:t>Harmadik szint</a:t>
            </a:r>
            <a:endParaRPr b="0" lang="hu-HU" sz="1400" spc="-1" strike="noStrike">
              <a:solidFill>
                <a:srgbClr val="ffffff"/>
              </a:solidFill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Negyedik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Ötödik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821920" y="2142000"/>
            <a:ext cx="4995000" cy="36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pc="-1" strike="noStrike">
                <a:solidFill>
                  <a:srgbClr val="ffffff"/>
                </a:solidFill>
                <a:latin typeface="Calibri"/>
              </a:rPr>
              <a:t>Második szint</a:t>
            </a:r>
            <a:endParaRPr b="0" lang="hu-HU" sz="1600" spc="-1" strike="noStrike">
              <a:solidFill>
                <a:srgbClr val="ffffff"/>
              </a:solidFill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pc="-1" strike="noStrike">
                <a:solidFill>
                  <a:srgbClr val="ffffff"/>
                </a:solidFill>
                <a:latin typeface="Calibri"/>
              </a:rPr>
              <a:t>Harmadik szint</a:t>
            </a:r>
            <a:endParaRPr b="0" lang="hu-HU" sz="1400" spc="-1" strike="noStrike">
              <a:solidFill>
                <a:srgbClr val="ffffff"/>
              </a:solidFill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Negyedik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Ötödik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dt" idx="67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ftr" idx="68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sldNum" idx="69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13364C4-B10A-4048-9C7B-5D7E89CF2E63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6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973800" y="2218320"/>
            <a:ext cx="47088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85800" y="2870280"/>
            <a:ext cx="4996440" cy="292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pc="-1" strike="noStrike">
                <a:solidFill>
                  <a:srgbClr val="ffffff"/>
                </a:solidFill>
                <a:latin typeface="Calibri"/>
              </a:rPr>
              <a:t>Második szint</a:t>
            </a:r>
            <a:endParaRPr b="0" lang="hu-HU" sz="1600" spc="-1" strike="noStrike">
              <a:solidFill>
                <a:srgbClr val="ffffff"/>
              </a:solidFill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pc="-1" strike="noStrike">
                <a:solidFill>
                  <a:srgbClr val="ffffff"/>
                </a:solidFill>
                <a:latin typeface="Calibri"/>
              </a:rPr>
              <a:t>Harmadik szint</a:t>
            </a:r>
            <a:endParaRPr b="0" lang="hu-HU" sz="1400" spc="-1" strike="noStrike">
              <a:solidFill>
                <a:srgbClr val="ffffff"/>
              </a:solidFill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Negyedik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Ötödik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5880" y="2226600"/>
            <a:ext cx="472248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2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5823360" y="2870280"/>
            <a:ext cx="4995000" cy="292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pc="-1" strike="noStrike">
                <a:solidFill>
                  <a:srgbClr val="ffffff"/>
                </a:solidFill>
                <a:latin typeface="Calibri"/>
              </a:rPr>
              <a:t>Második szint</a:t>
            </a:r>
            <a:endParaRPr b="0" lang="hu-HU" sz="1600" spc="-1" strike="noStrike">
              <a:solidFill>
                <a:srgbClr val="ffffff"/>
              </a:solidFill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pc="-1" strike="noStrike">
                <a:solidFill>
                  <a:srgbClr val="ffffff"/>
                </a:solidFill>
                <a:latin typeface="Calibri"/>
              </a:rPr>
              <a:t>Harmadik szint</a:t>
            </a:r>
            <a:endParaRPr b="0" lang="hu-HU" sz="1400" spc="-1" strike="noStrike">
              <a:solidFill>
                <a:srgbClr val="ffffff"/>
              </a:solidFill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Negyedik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Ötödik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dt" idx="70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ftr" idx="71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1" name="PlaceHolder 8"/>
          <p:cNvSpPr>
            <a:spLocks noGrp="1"/>
          </p:cNvSpPr>
          <p:nvPr>
            <p:ph type="sldNum" idx="72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8ED2403-41CF-4465-948D-79D498FC757E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5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6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dt" idx="73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ftr" idx="74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sldNum" idx="75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7108F94-E077-467A-811E-4FD70A032FD5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4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dt" idx="76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ftr" idx="77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78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C197D93-A789-4D6B-99C8-CFD5B152D402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Címszöveg formátumának szerkesztése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Vázlatszöveg formátumának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400" spc="-1" strike="noStrike">
                <a:solidFill>
                  <a:srgbClr val="ffffff"/>
                </a:solidFill>
                <a:latin typeface="Calibri"/>
              </a:rPr>
              <a:t>Második vázlatszint</a:t>
            </a:r>
            <a:endParaRPr b="0" lang="hu-HU" sz="1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Harmadik vázlatszint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Negyedik vázlatszint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ffffff"/>
                </a:solidFill>
                <a:latin typeface="Calibri"/>
              </a:rPr>
              <a:t>Ötödik vázlatszint</a:t>
            </a:r>
            <a:endParaRPr b="0" lang="hu-HU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ffffff"/>
                </a:solidFill>
                <a:latin typeface="Calibri"/>
              </a:rPr>
              <a:t>Hatodik vázlatszint</a:t>
            </a:r>
            <a:endParaRPr b="0" lang="hu-HU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ffffff"/>
                </a:solidFill>
                <a:latin typeface="Calibri"/>
              </a:rPr>
              <a:t>Hetedik vázlatszint</a:t>
            </a:r>
            <a:endParaRPr b="0" lang="hu-HU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85800" y="2074320"/>
            <a:ext cx="368064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24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648320" y="609480"/>
            <a:ext cx="616860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600" spc="-1" strike="noStrike">
                <a:solidFill>
                  <a:srgbClr val="ffffff"/>
                </a:solidFill>
                <a:latin typeface="Calibri"/>
              </a:rPr>
              <a:t>Második szint</a:t>
            </a:r>
            <a:endParaRPr b="0" lang="hu-HU" sz="1600" spc="-1" strike="noStrike">
              <a:solidFill>
                <a:srgbClr val="ffffff"/>
              </a:solidFill>
              <a:latin typeface="Calibri"/>
            </a:endParaRPr>
          </a:p>
          <a:p>
            <a:pPr lvl="2" marL="1200240" indent="-28584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400" spc="-1" strike="noStrike">
                <a:solidFill>
                  <a:srgbClr val="ffffff"/>
                </a:solidFill>
                <a:latin typeface="Calibri"/>
              </a:rPr>
              <a:t>Harmadik szint</a:t>
            </a:r>
            <a:endParaRPr b="0" lang="hu-HU" sz="1400" spc="-1" strike="noStrike">
              <a:solidFill>
                <a:srgbClr val="ffffff"/>
              </a:solidFill>
              <a:latin typeface="Calibri"/>
            </a:endParaRPr>
          </a:p>
          <a:p>
            <a:pPr lvl="3" marL="15429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Negyedik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  <a:p>
            <a:pPr lvl="4" marL="2000160" indent="-171360" defTabSz="4572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hu-HU" sz="1200" spc="-1" strike="noStrike">
                <a:solidFill>
                  <a:srgbClr val="ffffff"/>
                </a:solidFill>
                <a:latin typeface="Calibri"/>
              </a:rPr>
              <a:t>Ötödik szint</a:t>
            </a:r>
            <a:endParaRPr b="0" lang="hu-HU" sz="1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85800" y="3445920"/>
            <a:ext cx="368064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dt" idx="79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ftr" idx="80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 type="sldNum" idx="81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1AF0A3-D344-4503-A1D8-8DA2A88743BC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7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28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2800" spc="-1" strike="noStrike" cap="all">
                <a:solidFill>
                  <a:srgbClr val="ffffff"/>
                </a:solidFill>
                <a:latin typeface="Calibri Light"/>
              </a:rPr>
              <a:t>Mintacím szerkesztése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536240" y="914400"/>
            <a:ext cx="3280680" cy="4571640"/>
          </a:xfrm>
          <a:prstGeom prst="rect">
            <a:avLst/>
          </a:prstGeom>
          <a:noFill/>
          <a:ln cap="sq" w="50760">
            <a:solidFill>
              <a:srgbClr val="ffffff"/>
            </a:solidFill>
            <a:miter/>
          </a:ln>
          <a:effectLst>
            <a:outerShdw dist="0" dir="0" blurRad="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 anchorCtr="1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chemeClr val="dk1"/>
                </a:solidFill>
                <a:latin typeface="Calibri"/>
              </a:rPr>
              <a:t>Kép beszúrásához kattintson az ikonra</a:t>
            </a:r>
            <a:endParaRPr b="0" lang="hu-HU" sz="1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85800" y="2971800"/>
            <a:ext cx="616428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</a:rPr>
              <a:t>Mintaszöveg szerkesztése</a:t>
            </a: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dt" idx="82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fffff"/>
                </a:solidFill>
                <a:latin typeface="Calibri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ftr" idx="83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sldNum" idx="84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40B3E3E-D321-4464-9B27-8C7F2C788F21}" type="slidenum">
              <a:rPr b="0" lang="hu-HU" sz="1000" spc="-1" strike="noStrike">
                <a:solidFill>
                  <a:srgbClr val="ffffff"/>
                </a:solidFill>
                <a:latin typeface="Calibri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54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5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dt" idx="85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ftr" idx="86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sldNum" idx="87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7FAC618-EB6C-4713-A190-808BF4216B1E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36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pc="-1" strike="noStrike">
                <a:solidFill>
                  <a:srgbClr val="000000"/>
                </a:solidFill>
                <a:latin typeface="Calibri Light"/>
              </a:rPr>
              <a:t>Mintacím szerkesztése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pc="-1" strike="noStrike">
                <a:solidFill>
                  <a:srgbClr val="000000"/>
                </a:solidFill>
                <a:latin typeface="Calibri"/>
              </a:rPr>
              <a:t>Második szint</a:t>
            </a:r>
            <a:endParaRPr b="0" lang="hu-HU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Harmadik 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Negyedik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Ötödik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pc="-1" strike="noStrike">
                <a:solidFill>
                  <a:srgbClr val="898989"/>
                </a:solidFill>
                <a:latin typeface="Calibri"/>
              </a:rPr>
              <a:t>&lt;dátum/idő&gt;</a:t>
            </a:r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4539356-AC1D-4725-92FB-FF59235EAE6B}" type="slidenum">
              <a:rPr b="0" lang="hu-HU" sz="1200" spc="-1" strike="noStrike">
                <a:solidFill>
                  <a:srgbClr val="898989"/>
                </a:solidFill>
                <a:latin typeface="Calibri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5" descr="Slate-V2-HD-panoPhotoInset.png"/>
          <p:cNvPicPr/>
          <p:nvPr/>
        </p:nvPicPr>
        <p:blipFill>
          <a:blip r:embed="rId3"/>
          <a:stretch/>
        </p:blipFill>
        <p:spPr>
          <a:xfrm>
            <a:off x="1013760" y="547920"/>
            <a:ext cx="10141560" cy="3816360"/>
          </a:xfrm>
          <a:prstGeom prst="rect">
            <a:avLst/>
          </a:prstGeom>
          <a:ln w="0">
            <a:noFill/>
          </a:ln>
        </p:spPr>
      </p:pic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913680" y="4565160"/>
            <a:ext cx="10355040" cy="5432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28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1169280" y="695160"/>
            <a:ext cx="9844920" cy="3525480"/>
          </a:xfrm>
          <a:prstGeom prst="rect">
            <a:avLst/>
          </a:prstGeom>
          <a:noFill/>
          <a:ln w="0">
            <a:noFill/>
          </a:ln>
          <a:effectLst>
            <a:outerShdw dist="25417" dir="4463340" blurRad="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 anchorCtr="1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800" spc="-1" strike="noStrike">
                <a:solidFill>
                  <a:schemeClr val="dk1"/>
                </a:solidFill>
                <a:latin typeface="Calibri"/>
              </a:rPr>
              <a:t>Kép beszúrásához kattintson az ikonra</a:t>
            </a:r>
            <a:endParaRPr b="0" lang="hu-HU" sz="18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913680" y="5108760"/>
            <a:ext cx="10353240" cy="6822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dt" idx="88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ftr" idx="89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sldNum" idx="90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D90A217-6956-411E-9BC8-1C999E45217F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913680" y="608400"/>
            <a:ext cx="10353240" cy="353412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913680" y="4295160"/>
            <a:ext cx="10353240" cy="15015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dt" idx="91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ftr" idx="92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sldNum" idx="93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EC6E3D-B549-4B95-A1FB-87B1D727A0F4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3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302400" cy="299268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1720800" y="3610080"/>
            <a:ext cx="8751960" cy="5324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indent="0" algn="r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913680" y="4304520"/>
            <a:ext cx="10353240" cy="14889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dt" idx="94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ftr" idx="95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sldNum" idx="96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6E0F978-8F8A-4225-8E00-98610C833212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2" name="TextBox 10"/>
          <p:cNvSpPr/>
          <p:nvPr/>
        </p:nvSpPr>
        <p:spPr>
          <a:xfrm>
            <a:off x="990720" y="88488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0" spc="-1" strike="noStrike" cap="all">
                <a:solidFill>
                  <a:srgbClr val="ffffff"/>
                </a:solidFill>
                <a:latin typeface="Calisto MT"/>
              </a:rPr>
              <a:t>“</a:t>
            </a:r>
            <a:endParaRPr b="0" lang="hu-HU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TextBox 12"/>
          <p:cNvSpPr/>
          <p:nvPr/>
        </p:nvSpPr>
        <p:spPr>
          <a:xfrm>
            <a:off x="10504800" y="292824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0" spc="-1" strike="noStrike" cap="all">
                <a:solidFill>
                  <a:srgbClr val="ffffff"/>
                </a:solidFill>
                <a:latin typeface="Calisto MT"/>
              </a:rPr>
              <a:t>”</a:t>
            </a:r>
            <a:endParaRPr b="0" lang="hu-HU" sz="8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3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13680" y="2126880"/>
            <a:ext cx="10353240" cy="25113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913680" y="4650480"/>
            <a:ext cx="10351800" cy="114012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dt" idx="97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ftr" idx="98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sldNum" idx="99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9C487B5-AEF8-4F15-ACD4-A15A6F01AD35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3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0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913680" y="188604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2400" spc="-1" strike="noStrike">
                <a:solidFill>
                  <a:srgbClr val="ffffff"/>
                </a:solidFill>
                <a:latin typeface="Calisto MT"/>
              </a:rPr>
              <a:t>Mintaszöveg szerkesztése</a:t>
            </a:r>
            <a:endParaRPr b="0" lang="hu-HU" sz="2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913680" y="2571840"/>
            <a:ext cx="3300480" cy="321912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446720" y="188604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2400" spc="-1" strike="noStrike">
                <a:solidFill>
                  <a:srgbClr val="ffffff"/>
                </a:solidFill>
                <a:latin typeface="Calisto MT"/>
              </a:rPr>
              <a:t>Mintaszöveg szerkesztése</a:t>
            </a:r>
            <a:endParaRPr b="0" lang="hu-HU" sz="2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4441320" y="2571840"/>
            <a:ext cx="3300480" cy="321912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 type="body"/>
          </p:nvPr>
        </p:nvSpPr>
        <p:spPr>
          <a:xfrm>
            <a:off x="7966440" y="188604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2400" spc="-1" strike="noStrike">
                <a:solidFill>
                  <a:srgbClr val="ffffff"/>
                </a:solidFill>
                <a:latin typeface="Calisto MT"/>
              </a:rPr>
              <a:t>Mintaszöveg szerkesztése</a:t>
            </a:r>
            <a:endParaRPr b="0" lang="hu-HU" sz="2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25" name="PlaceHolder 7"/>
          <p:cNvSpPr>
            <a:spLocks noGrp="1"/>
          </p:cNvSpPr>
          <p:nvPr>
            <p:ph type="body"/>
          </p:nvPr>
        </p:nvSpPr>
        <p:spPr>
          <a:xfrm>
            <a:off x="7966440" y="2571840"/>
            <a:ext cx="3300480" cy="321912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26" name="PlaceHolder 8"/>
          <p:cNvSpPr>
            <a:spLocks noGrp="1"/>
          </p:cNvSpPr>
          <p:nvPr>
            <p:ph type="dt" idx="100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7" name="PlaceHolder 9"/>
          <p:cNvSpPr>
            <a:spLocks noGrp="1"/>
          </p:cNvSpPr>
          <p:nvPr>
            <p:ph type="ftr" idx="101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8" name="PlaceHolder 10"/>
          <p:cNvSpPr>
            <a:spLocks noGrp="1"/>
          </p:cNvSpPr>
          <p:nvPr>
            <p:ph type="sldNum" idx="102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C39C5F0-F614-47D9-A65F-AE0AC8441B93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1" descr="Slate-V2-HD-3colPhotoInset.png"/>
          <p:cNvPicPr/>
          <p:nvPr/>
        </p:nvPicPr>
        <p:blipFill>
          <a:blip r:embed="rId3"/>
          <a:stretch/>
        </p:blipFill>
        <p:spPr>
          <a:xfrm>
            <a:off x="897840" y="1818360"/>
            <a:ext cx="3339720" cy="1847520"/>
          </a:xfrm>
          <a:prstGeom prst="rect">
            <a:avLst/>
          </a:prstGeom>
          <a:ln w="0">
            <a:noFill/>
          </a:ln>
        </p:spPr>
      </p:pic>
      <p:pic>
        <p:nvPicPr>
          <p:cNvPr id="230" name="Picture 35" descr="Slate-V2-HD-3colPhotoInset.png"/>
          <p:cNvPicPr/>
          <p:nvPr/>
        </p:nvPicPr>
        <p:blipFill>
          <a:blip r:embed="rId4"/>
          <a:stretch/>
        </p:blipFill>
        <p:spPr>
          <a:xfrm>
            <a:off x="4403880" y="1818360"/>
            <a:ext cx="3339720" cy="1847520"/>
          </a:xfrm>
          <a:prstGeom prst="rect">
            <a:avLst/>
          </a:prstGeom>
          <a:ln w="0">
            <a:noFill/>
          </a:ln>
        </p:spPr>
      </p:pic>
      <p:pic>
        <p:nvPicPr>
          <p:cNvPr id="231" name="Picture 36" descr="Slate-V2-HD-3colPhotoInset.png"/>
          <p:cNvPicPr/>
          <p:nvPr/>
        </p:nvPicPr>
        <p:blipFill>
          <a:blip r:embed="rId5"/>
          <a:stretch/>
        </p:blipFill>
        <p:spPr>
          <a:xfrm>
            <a:off x="7936200" y="1818360"/>
            <a:ext cx="3339720" cy="184752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0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913680" y="390420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49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rgbClr val="ffffff"/>
                </a:solidFill>
                <a:latin typeface="Calisto MT"/>
              </a:rPr>
              <a:t>Mintaszöveg szerkesztése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1018080" y="1938960"/>
            <a:ext cx="3092040" cy="1602720"/>
          </a:xfrm>
          <a:prstGeom prst="rect">
            <a:avLst/>
          </a:prstGeom>
          <a:noFill/>
          <a:ln w="0">
            <a:noFill/>
          </a:ln>
          <a:effectLst>
            <a:outerShdw dist="25417" dir="4463340" blurRad="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 anchorCtr="1">
            <a:noAutofit/>
          </a:bodyPr>
          <a:p>
            <a:pPr indent="0" algn="ctr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chemeClr val="dk1"/>
                </a:solidFill>
                <a:latin typeface="Calibri"/>
              </a:rPr>
              <a:t>Kép beszúrásához kattintson az ikonra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913680" y="4480200"/>
            <a:ext cx="3300480" cy="13104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442760" y="390420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49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rgbClr val="ffffff"/>
                </a:solidFill>
                <a:latin typeface="Calisto MT"/>
              </a:rPr>
              <a:t>Mintaszöveg szerkesztése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4545720" y="1938960"/>
            <a:ext cx="3092040" cy="1607760"/>
          </a:xfrm>
          <a:prstGeom prst="rect">
            <a:avLst/>
          </a:prstGeom>
          <a:noFill/>
          <a:ln w="0">
            <a:noFill/>
          </a:ln>
          <a:effectLst>
            <a:outerShdw dist="25417" dir="4463340" blurRad="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 anchorCtr="1">
            <a:noAutofit/>
          </a:bodyPr>
          <a:p>
            <a:pPr indent="0" algn="ctr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chemeClr val="dk1"/>
                </a:solidFill>
                <a:latin typeface="Calibri"/>
              </a:rPr>
              <a:t>Kép beszúrásához kattintson az ikonra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4441320" y="4480200"/>
            <a:ext cx="3300480" cy="13104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39" name="PlaceHolder 8"/>
          <p:cNvSpPr>
            <a:spLocks noGrp="1"/>
          </p:cNvSpPr>
          <p:nvPr>
            <p:ph type="body"/>
          </p:nvPr>
        </p:nvSpPr>
        <p:spPr>
          <a:xfrm>
            <a:off x="7966800" y="390420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49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rgbClr val="ffffff"/>
                </a:solidFill>
                <a:latin typeface="Calisto MT"/>
              </a:rPr>
              <a:t>Mintaszöveg szerkesztése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40" name="PlaceHolder 9"/>
          <p:cNvSpPr>
            <a:spLocks noGrp="1"/>
          </p:cNvSpPr>
          <p:nvPr>
            <p:ph type="body"/>
          </p:nvPr>
        </p:nvSpPr>
        <p:spPr>
          <a:xfrm>
            <a:off x="8075520" y="1934280"/>
            <a:ext cx="3092040" cy="1607040"/>
          </a:xfrm>
          <a:prstGeom prst="rect">
            <a:avLst/>
          </a:prstGeom>
          <a:noFill/>
          <a:ln w="0">
            <a:noFill/>
          </a:ln>
          <a:effectLst>
            <a:outerShdw dist="25417" dir="4463340" blurRad="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 anchorCtr="1">
            <a:noAutofit/>
          </a:bodyPr>
          <a:p>
            <a:pPr indent="0" algn="ctr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chemeClr val="dk1"/>
                </a:solidFill>
                <a:latin typeface="Calibri"/>
              </a:rPr>
              <a:t>Kép beszúrásához kattintson az ikonra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41" name="PlaceHolder 10"/>
          <p:cNvSpPr>
            <a:spLocks noGrp="1"/>
          </p:cNvSpPr>
          <p:nvPr>
            <p:ph type="body"/>
          </p:nvPr>
        </p:nvSpPr>
        <p:spPr>
          <a:xfrm>
            <a:off x="7966440" y="4480200"/>
            <a:ext cx="3300480" cy="13104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42" name="PlaceHolder 11"/>
          <p:cNvSpPr>
            <a:spLocks noGrp="1"/>
          </p:cNvSpPr>
          <p:nvPr>
            <p:ph type="dt" idx="103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3" name="PlaceHolder 12"/>
          <p:cNvSpPr>
            <a:spLocks noGrp="1"/>
          </p:cNvSpPr>
          <p:nvPr>
            <p:ph type="ftr" idx="104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PlaceHolder 13"/>
          <p:cNvSpPr>
            <a:spLocks noGrp="1"/>
          </p:cNvSpPr>
          <p:nvPr>
            <p:ph type="sldNum" idx="105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68B599A-F571-4DD2-AB61-2097ECF354FB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6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0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vert="eaVert">
            <a:noAutofit/>
          </a:bodyPr>
          <a:p>
            <a:pPr marL="343080" indent="-306000" defTabSz="457200">
              <a:lnSpc>
                <a:spcPct val="100000"/>
              </a:lnSpc>
              <a:spcBef>
                <a:spcPts val="49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20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800" spc="-1" strike="noStrike">
                <a:solidFill>
                  <a:srgbClr val="dadada"/>
                </a:solidFill>
                <a:latin typeface="Calisto MT"/>
              </a:rPr>
              <a:t>Második szint</a:t>
            </a:r>
            <a:endParaRPr b="0" lang="hu-HU" sz="1800" spc="-1" strike="noStrike">
              <a:solidFill>
                <a:srgbClr val="dadada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Harmadik szint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Negyedik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Ötödik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dt" idx="106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ftr" idx="107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sldNum" idx="108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A25FF9B-541E-4CDB-AE93-C34F504972F9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983080" y="609480"/>
            <a:ext cx="2284200" cy="518112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 vert="eaVer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0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913680" y="609480"/>
            <a:ext cx="7916400" cy="518112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vert="eaVert">
            <a:noAutofit/>
          </a:bodyPr>
          <a:p>
            <a:pPr marL="343080" indent="-306000" defTabSz="457200">
              <a:lnSpc>
                <a:spcPct val="100000"/>
              </a:lnSpc>
              <a:spcBef>
                <a:spcPts val="49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20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800" spc="-1" strike="noStrike">
                <a:solidFill>
                  <a:srgbClr val="dadada"/>
                </a:solidFill>
                <a:latin typeface="Calisto MT"/>
              </a:rPr>
              <a:t>Második szint</a:t>
            </a:r>
            <a:endParaRPr b="0" lang="hu-HU" sz="1800" spc="-1" strike="noStrike">
              <a:solidFill>
                <a:srgbClr val="dadada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Harmadik szint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Negyedik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Ötödik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dt" idx="109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ftr" idx="110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sldNum" idx="111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518975-0B18-4DAE-B2AB-AA7C2214AA24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3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0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marL="343080" indent="-306000" defTabSz="457200">
              <a:lnSpc>
                <a:spcPct val="100000"/>
              </a:lnSpc>
              <a:spcBef>
                <a:spcPts val="49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20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800" spc="-1" strike="noStrike">
                <a:solidFill>
                  <a:srgbClr val="dadada"/>
                </a:solidFill>
                <a:latin typeface="Calisto MT"/>
              </a:rPr>
              <a:t>Második szint</a:t>
            </a:r>
            <a:endParaRPr b="0" lang="hu-HU" sz="1800" spc="-1" strike="noStrike">
              <a:solidFill>
                <a:srgbClr val="dadada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Harmadik szint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Negyedik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Ötödik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dt" idx="112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ftr" idx="113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sldNum" idx="114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5E52E5-7CEC-4AF1-A904-13E453377881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3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295280" y="1761120"/>
            <a:ext cx="959004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0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1295280" y="3589920"/>
            <a:ext cx="9590040" cy="15066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49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rgbClr val="ffffff"/>
                </a:solidFill>
                <a:latin typeface="Calisto MT"/>
              </a:rPr>
              <a:t>Mintaszöveg szerkesztése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dt" idx="115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ftr" idx="116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sldNum" idx="117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54452A-7CC6-4A83-A3F0-946189F6B5EE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pc="-1" strike="noStrike">
                <a:solidFill>
                  <a:srgbClr val="000000"/>
                </a:solidFill>
                <a:latin typeface="Calibri Light"/>
              </a:rPr>
              <a:t>Mintacím szerkesztése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pc="-1" strike="noStrike">
                <a:solidFill>
                  <a:srgbClr val="000000"/>
                </a:solidFill>
                <a:latin typeface="Calibri"/>
              </a:rPr>
              <a:t>Második szint</a:t>
            </a:r>
            <a:endParaRPr b="0" lang="hu-HU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Harmadik 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Negyedik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Ötödik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pc="-1" strike="noStrike">
                <a:solidFill>
                  <a:srgbClr val="898989"/>
                </a:solidFill>
                <a:latin typeface="Calibri"/>
              </a:rPr>
              <a:t>&lt;dátum/idő&gt;</a:t>
            </a:r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2C5C84B-8ADF-4FE7-9A7C-9F0B27C8CDA1}" type="slidenum">
              <a:rPr b="0" lang="hu-HU" sz="1200" spc="-1" strike="noStrike">
                <a:solidFill>
                  <a:srgbClr val="898989"/>
                </a:solidFill>
                <a:latin typeface="Calibri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0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6016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marL="343080" indent="-306000" defTabSz="457200">
              <a:lnSpc>
                <a:spcPct val="100000"/>
              </a:lnSpc>
              <a:spcBef>
                <a:spcPts val="49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20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800" spc="-1" strike="noStrike">
                <a:solidFill>
                  <a:srgbClr val="dadada"/>
                </a:solidFill>
                <a:latin typeface="Calisto MT"/>
              </a:rPr>
              <a:t>Második szint</a:t>
            </a:r>
            <a:endParaRPr b="0" lang="hu-HU" sz="1800" spc="-1" strike="noStrike">
              <a:solidFill>
                <a:srgbClr val="dadada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Harmadik szint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Negyedik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Ötödik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202800" y="1732320"/>
            <a:ext cx="506448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marL="343080" indent="-306000" defTabSz="457200">
              <a:lnSpc>
                <a:spcPct val="100000"/>
              </a:lnSpc>
              <a:spcBef>
                <a:spcPts val="49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20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800" spc="-1" strike="noStrike">
                <a:solidFill>
                  <a:srgbClr val="dadada"/>
                </a:solidFill>
                <a:latin typeface="Calisto MT"/>
              </a:rPr>
              <a:t>Második szint</a:t>
            </a:r>
            <a:endParaRPr b="0" lang="hu-HU" sz="1800" spc="-1" strike="noStrike">
              <a:solidFill>
                <a:srgbClr val="dadada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Harmadik szint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Negyedik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Ötödik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18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19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20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400C968-67B0-4F4A-BB1A-314C1340B1D3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19" descr="Slate-V2-HD-compPhotoInset.png"/>
          <p:cNvPicPr/>
          <p:nvPr/>
        </p:nvPicPr>
        <p:blipFill>
          <a:blip r:embed="rId3"/>
          <a:stretch/>
        </p:blipFill>
        <p:spPr>
          <a:xfrm>
            <a:off x="913680" y="1734480"/>
            <a:ext cx="5088600" cy="414828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20" descr="Slate-V2-HD-compPhotoInset.png"/>
          <p:cNvPicPr/>
          <p:nvPr/>
        </p:nvPicPr>
        <p:blipFill>
          <a:blip r:embed="rId4"/>
          <a:stretch/>
        </p:blipFill>
        <p:spPr>
          <a:xfrm>
            <a:off x="6178320" y="1734480"/>
            <a:ext cx="5088600" cy="4148280"/>
          </a:xfrm>
          <a:prstGeom prst="rect">
            <a:avLst/>
          </a:prstGeom>
          <a:ln w="0">
            <a:noFill/>
          </a:ln>
        </p:spPr>
      </p:pic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0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1005840" y="1835280"/>
            <a:ext cx="4875840" cy="54468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24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2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1005840" y="2379960"/>
            <a:ext cx="4875840" cy="34106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marL="343080" indent="-30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8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800" spc="-1" strike="noStrike">
              <a:solidFill>
                <a:srgbClr val="dadada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Második szint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Harmadik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200" spc="-1" strike="noStrike">
                <a:solidFill>
                  <a:srgbClr val="dadada"/>
                </a:solidFill>
                <a:latin typeface="Calisto MT"/>
              </a:rPr>
              <a:t>Negyedik szint</a:t>
            </a:r>
            <a:endParaRPr b="0" lang="hu-HU" sz="1200" spc="-1" strike="noStrike">
              <a:solidFill>
                <a:srgbClr val="dadada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200" spc="-1" strike="noStrike">
                <a:solidFill>
                  <a:srgbClr val="dadada"/>
                </a:solidFill>
                <a:latin typeface="Calisto MT"/>
              </a:rPr>
              <a:t>Ötödik szint</a:t>
            </a:r>
            <a:endParaRPr b="0" lang="hu-HU" sz="12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294960" y="1835280"/>
            <a:ext cx="4894920" cy="54468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24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2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6294960" y="2379960"/>
            <a:ext cx="4894920" cy="341064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marL="343080" indent="-30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8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800" spc="-1" strike="noStrike">
              <a:solidFill>
                <a:srgbClr val="dadada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Második szint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Harmadik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200" spc="-1" strike="noStrike">
                <a:solidFill>
                  <a:srgbClr val="dadada"/>
                </a:solidFill>
                <a:latin typeface="Calisto MT"/>
              </a:rPr>
              <a:t>Negyedik szint</a:t>
            </a:r>
            <a:endParaRPr b="0" lang="hu-HU" sz="1200" spc="-1" strike="noStrike">
              <a:solidFill>
                <a:srgbClr val="dadada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200" spc="-1" strike="noStrike">
                <a:solidFill>
                  <a:srgbClr val="dadada"/>
                </a:solidFill>
                <a:latin typeface="Calisto MT"/>
              </a:rPr>
              <a:t>Ötödik szint</a:t>
            </a:r>
            <a:endParaRPr b="0" lang="hu-HU" sz="12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dt" idx="121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ftr" idx="122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5" name="PlaceHolder 8"/>
          <p:cNvSpPr>
            <a:spLocks noGrp="1"/>
          </p:cNvSpPr>
          <p:nvPr>
            <p:ph type="sldNum" idx="123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9849D7-5D76-4CC7-81B8-94F4B650481C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5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0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dt" idx="124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ftr" idx="125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sldNum" idx="126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AD97B03-F127-40DD-9574-9EE49139E28E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3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dt" idx="127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ftr" idx="128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129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F0F9887-51ED-48D9-AE33-215C75F700E0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Címszöveg formátumának szerkesztése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dadada"/>
                </a:solidFill>
                <a:latin typeface="Calisto MT"/>
              </a:rPr>
              <a:t>Vázlatszöveg formátumának szerkesztése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Második vázlatszint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Harmadik vázlatszint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Negyedik vázlatszint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dadada"/>
                </a:solidFill>
                <a:latin typeface="Calisto MT"/>
              </a:rPr>
              <a:t>Ötödik vázlatszint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dadada"/>
                </a:solidFill>
                <a:latin typeface="Calisto MT"/>
              </a:rPr>
              <a:t>Hatodik vázlatszint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dadada"/>
                </a:solidFill>
                <a:latin typeface="Calisto MT"/>
              </a:rPr>
              <a:t>Hetedik vázlatszint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3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3706560" cy="18216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24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855680" y="609480"/>
            <a:ext cx="6411600" cy="518112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marL="343080" indent="-306000" defTabSz="457200">
              <a:lnSpc>
                <a:spcPct val="100000"/>
              </a:lnSpc>
              <a:spcBef>
                <a:spcPts val="49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20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2000" spc="-1" strike="noStrike">
              <a:solidFill>
                <a:srgbClr val="dadada"/>
              </a:solidFill>
              <a:latin typeface="Calisto MT"/>
            </a:endParaRPr>
          </a:p>
          <a:p>
            <a:pPr lvl="1" marL="720000" indent="-270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800" spc="-1" strike="noStrike">
                <a:solidFill>
                  <a:srgbClr val="dadada"/>
                </a:solidFill>
                <a:latin typeface="Calisto MT"/>
              </a:rPr>
              <a:t>Második szint</a:t>
            </a:r>
            <a:endParaRPr b="0" lang="hu-HU" sz="1800" spc="-1" strike="noStrike">
              <a:solidFill>
                <a:srgbClr val="dadada"/>
              </a:solidFill>
              <a:latin typeface="Calisto MT"/>
            </a:endParaRPr>
          </a:p>
          <a:p>
            <a:pPr lvl="2" marL="1026000" indent="-21600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Harmadik szint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  <a:p>
            <a:pPr lvl="3" marL="1386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Negyedik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  <a:p>
            <a:pPr lvl="4" marL="1674000" indent="-216000" defTabSz="45720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hu-HU" sz="1400" spc="-1" strike="noStrike">
                <a:solidFill>
                  <a:srgbClr val="dadada"/>
                </a:solidFill>
                <a:latin typeface="Calisto MT"/>
              </a:rPr>
              <a:t>Ötödik szint</a:t>
            </a:r>
            <a:endParaRPr b="0" lang="hu-HU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913680" y="2431440"/>
            <a:ext cx="3706560" cy="335916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dt" idx="130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ftr" idx="131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1" name="PlaceHolder 6"/>
          <p:cNvSpPr>
            <a:spLocks noGrp="1"/>
          </p:cNvSpPr>
          <p:nvPr>
            <p:ph type="sldNum" idx="132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AFF3255-D558-4C5B-B35A-435D104D455B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3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21" descr="Slate-V2-HD-vertPhotoInset.png"/>
          <p:cNvPicPr/>
          <p:nvPr/>
        </p:nvPicPr>
        <p:blipFill>
          <a:blip r:embed="rId3"/>
          <a:stretch/>
        </p:blipFill>
        <p:spPr>
          <a:xfrm>
            <a:off x="7293600" y="609480"/>
            <a:ext cx="3583800" cy="5204520"/>
          </a:xfrm>
          <a:prstGeom prst="rect">
            <a:avLst/>
          </a:prstGeom>
          <a:ln w="0">
            <a:noFill/>
          </a:ln>
        </p:spPr>
      </p:pic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913680" y="609840"/>
            <a:ext cx="5934600" cy="182880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rgbClr val="dadada"/>
                </a:solidFill>
                <a:latin typeface="Calisto MT"/>
              </a:rPr>
              <a:t>Mintacím szerkesztése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442640" y="763560"/>
            <a:ext cx="3275280" cy="4912560"/>
          </a:xfrm>
          <a:prstGeom prst="rect">
            <a:avLst/>
          </a:prstGeom>
          <a:noFill/>
          <a:ln w="0">
            <a:noFill/>
          </a:ln>
          <a:effectLst>
            <a:outerShdw dist="25417" dir="4463340" blurRad="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 anchorCtr="1">
            <a:noAutofit/>
          </a:bodyPr>
          <a:p>
            <a:pPr indent="0" algn="ctr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chemeClr val="dk1"/>
                </a:solidFill>
                <a:latin typeface="Calibri"/>
              </a:rPr>
              <a:t>Kép beszúrásához kattintson az ikonra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913680" y="2439360"/>
            <a:ext cx="5934600" cy="3375720"/>
          </a:xfrm>
          <a:prstGeom prst="rect">
            <a:avLst/>
          </a:prstGeom>
          <a:noFill/>
          <a:ln w="0">
            <a:noFill/>
          </a:ln>
          <a:effectLst>
            <a:outerShdw dist="0" dir="0" blurRad="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anchorCtr="1">
            <a:noAutofit/>
          </a:bodyPr>
          <a:p>
            <a:pPr indent="0" algn="ctr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rgbClr val="dadada"/>
                </a:solidFill>
                <a:latin typeface="Calisto MT"/>
              </a:rPr>
              <a:t>Mintaszöveg szerkesztése</a:t>
            </a:r>
            <a:endParaRPr b="0" lang="hu-HU" sz="16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dt" idx="133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&lt;dátum/idő&gt;</a:t>
            </a:r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ftr" idx="134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ffffff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 type="sldNum" idx="135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F5E64F9-1B25-44C0-8D52-9CA4836D468C}" type="slidenum">
              <a:rPr b="0" lang="hu-HU" sz="1000" spc="-1" strike="noStrike">
                <a:solidFill>
                  <a:srgbClr val="f2f2f2"/>
                </a:solidFill>
                <a:latin typeface="Calisto MT"/>
              </a:rPr>
              <a:t>&lt;szám&gt;</a:t>
            </a:fld>
            <a:endParaRPr b="0" lang="hu-H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6000" spc="-1" strike="noStrike">
                <a:solidFill>
                  <a:srgbClr val="000000"/>
                </a:solidFill>
                <a:latin typeface="Calibri Light"/>
              </a:rPr>
              <a:t>Mintacím szerkesztése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400" spc="-1" strike="noStrike">
                <a:solidFill>
                  <a:srgbClr val="898989"/>
                </a:solidFill>
                <a:latin typeface="Calibri"/>
              </a:rPr>
              <a:t>Mintaszöveg szerkesztése</a:t>
            </a:r>
            <a:endParaRPr b="0" lang="hu-HU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pc="-1" strike="noStrike">
                <a:solidFill>
                  <a:srgbClr val="898989"/>
                </a:solidFill>
                <a:latin typeface="Calibri"/>
              </a:rPr>
              <a:t>&lt;dátum/idő&gt;</a:t>
            </a:r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97C9630-25B6-4A97-B348-E3ACAC90230D}" type="slidenum">
              <a:rPr b="0" lang="hu-HU" sz="1200" spc="-1" strike="noStrike">
                <a:solidFill>
                  <a:srgbClr val="898989"/>
                </a:solidFill>
                <a:latin typeface="Calibri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pc="-1" strike="noStrike">
                <a:solidFill>
                  <a:srgbClr val="000000"/>
                </a:solidFill>
                <a:latin typeface="Calibri Light"/>
              </a:rPr>
              <a:t>Mintacím szerkesztése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pc="-1" strike="noStrike">
                <a:solidFill>
                  <a:srgbClr val="000000"/>
                </a:solidFill>
                <a:latin typeface="Calibri"/>
              </a:rPr>
              <a:t>Második szint</a:t>
            </a:r>
            <a:endParaRPr b="0" lang="hu-HU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Harmadik 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Negyedik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Ötödik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pc="-1" strike="noStrike">
                <a:solidFill>
                  <a:srgbClr val="000000"/>
                </a:solidFill>
                <a:latin typeface="Calibri"/>
              </a:rPr>
              <a:t>Második szint</a:t>
            </a:r>
            <a:endParaRPr b="0" lang="hu-HU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Harmadik 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Negyedik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Ötödik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pc="-1" strike="noStrike">
                <a:solidFill>
                  <a:srgbClr val="898989"/>
                </a:solidFill>
                <a:latin typeface="Calibri"/>
              </a:rPr>
              <a:t>&lt;dátum/idő&gt;</a:t>
            </a:r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C57D246-8265-4A5C-ADF5-562E23352374}" type="slidenum">
              <a:rPr b="0" lang="hu-HU" sz="1200" spc="-1" strike="noStrike">
                <a:solidFill>
                  <a:srgbClr val="898989"/>
                </a:solidFill>
                <a:latin typeface="Calibri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pc="-1" strike="noStrike">
                <a:solidFill>
                  <a:srgbClr val="000000"/>
                </a:solidFill>
                <a:latin typeface="Calibri Light"/>
              </a:rPr>
              <a:t>Mintacím szerkesztése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hu-HU" sz="24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pc="-1" strike="noStrike">
                <a:solidFill>
                  <a:srgbClr val="000000"/>
                </a:solidFill>
                <a:latin typeface="Calibri"/>
              </a:rPr>
              <a:t>Második szint</a:t>
            </a:r>
            <a:endParaRPr b="0" lang="hu-HU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Harmadik 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Negyedik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Ötödik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hu-HU" sz="24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hu-H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pc="-1" strike="noStrike">
                <a:solidFill>
                  <a:srgbClr val="000000"/>
                </a:solidFill>
                <a:latin typeface="Calibri"/>
              </a:rPr>
              <a:t>Második szint</a:t>
            </a:r>
            <a:endParaRPr b="0" lang="hu-HU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Harmadik 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Negyedik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Ötödik 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pc="-1" strike="noStrike">
                <a:solidFill>
                  <a:srgbClr val="898989"/>
                </a:solidFill>
                <a:latin typeface="Calibri"/>
              </a:rPr>
              <a:t>&lt;dátum/idő&gt;</a:t>
            </a:r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46F6E4-7A64-4117-8C14-255CA23BBF77}" type="slidenum">
              <a:rPr b="0" lang="hu-HU" sz="1200" spc="-1" strike="noStrike">
                <a:solidFill>
                  <a:srgbClr val="898989"/>
                </a:solidFill>
                <a:latin typeface="Calibri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pc="-1" strike="noStrike">
                <a:solidFill>
                  <a:srgbClr val="000000"/>
                </a:solidFill>
                <a:latin typeface="Calibri Light"/>
              </a:rPr>
              <a:t>Mintacím szerkesztése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pc="-1" strike="noStrike">
                <a:solidFill>
                  <a:srgbClr val="898989"/>
                </a:solidFill>
                <a:latin typeface="Calibri"/>
              </a:rPr>
              <a:t>&lt;dátum/idő&gt;</a:t>
            </a:r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141D6D3-A39C-477C-AED9-3ED97096FF47}" type="slidenum">
              <a:rPr b="0" lang="hu-HU" sz="1200" spc="-1" strike="noStrike">
                <a:solidFill>
                  <a:srgbClr val="898989"/>
                </a:solidFill>
                <a:latin typeface="Calibri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pc="-1" strike="noStrike">
                <a:solidFill>
                  <a:srgbClr val="898989"/>
                </a:solidFill>
                <a:latin typeface="Calibri"/>
              </a:rPr>
              <a:t>&lt;dátum/idő&gt;</a:t>
            </a:r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65264D3-D44C-46CD-ACAB-FFC566ED670B}" type="slidenum">
              <a:rPr b="0" lang="hu-HU" sz="1200" spc="-1" strike="noStrike">
                <a:solidFill>
                  <a:srgbClr val="898989"/>
                </a:solidFill>
                <a:latin typeface="Calibri"/>
              </a:rPr>
              <a:t>&lt;szám&gt;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Címszöveg formátumának szerkesztése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</a:rPr>
              <a:t>Vázlatszöveg formátumának szerkesztése</a:t>
            </a:r>
            <a:endParaRPr b="0" lang="hu-H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Második vázlatszint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Harmadik vázlatszint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</a:rPr>
              <a:t>Negyedik vázlatszint</a:t>
            </a:r>
            <a:endParaRPr b="0" lang="hu-H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Ötödik vázlatszint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Hatodik vázlatszint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Calibri"/>
              </a:rPr>
              <a:t>Hetedik vázlatszint</a:t>
            </a:r>
            <a:endParaRPr b="0" lang="hu-H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4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4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4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4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5.jpe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43.xml"/><Relationship Id="rId6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4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4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4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4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4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slideLayout" Target="../slideLayouts/slideLayout4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4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4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2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14.mp4"/><Relationship Id="rId2" Type="http://schemas.microsoft.com/office/2007/relationships/media" Target="../media/media14.mp4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4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4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Kép 5" descr=""/>
          <p:cNvPicPr/>
          <p:nvPr/>
        </p:nvPicPr>
        <p:blipFill>
          <a:blip r:embed="rId1"/>
          <a:stretch/>
        </p:blipFill>
        <p:spPr>
          <a:xfrm>
            <a:off x="0" y="265680"/>
            <a:ext cx="12207600" cy="6324120"/>
          </a:xfrm>
          <a:prstGeom prst="rect">
            <a:avLst/>
          </a:prstGeom>
          <a:ln w="0">
            <a:noFill/>
          </a:ln>
        </p:spPr>
      </p:pic>
      <p:sp>
        <p:nvSpPr>
          <p:cNvPr id="316" name="Szabadkézi sokszög 8"/>
          <p:cNvSpPr/>
          <p:nvPr/>
        </p:nvSpPr>
        <p:spPr>
          <a:xfrm>
            <a:off x="0" y="1800"/>
            <a:ext cx="12191760" cy="68558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5840"/>
              <a:gd name="textAreaBottom" fmla="*/ 6856200 h 6855840"/>
            </a:gdLst>
            <a:ahLst/>
            <a:rect l="textAreaLeft" t="textAreaTop" r="textAreaRight" b="textAreaBottom"/>
            <a:pathLst>
              <a:path w="12192000" h="6856147">
                <a:moveTo>
                  <a:pt x="6081773" y="4033843"/>
                </a:moveTo>
                <a:lnTo>
                  <a:pt x="6142793" y="4033843"/>
                </a:lnTo>
                <a:cubicBezTo>
                  <a:pt x="6228120" y="4033843"/>
                  <a:pt x="6289139" y="4056416"/>
                  <a:pt x="6325851" y="4101560"/>
                </a:cubicBezTo>
                <a:cubicBezTo>
                  <a:pt x="6362562" y="4146705"/>
                  <a:pt x="6380918" y="4199043"/>
                  <a:pt x="6380918" y="4258574"/>
                </a:cubicBezTo>
                <a:cubicBezTo>
                  <a:pt x="6380918" y="4400457"/>
                  <a:pt x="6290628" y="4471398"/>
                  <a:pt x="6110050" y="4471398"/>
                </a:cubicBezTo>
                <a:lnTo>
                  <a:pt x="6081773" y="4471398"/>
                </a:lnTo>
                <a:close/>
                <a:moveTo>
                  <a:pt x="10030183" y="3566523"/>
                </a:moveTo>
                <a:lnTo>
                  <a:pt x="10030183" y="5837640"/>
                </a:lnTo>
                <a:lnTo>
                  <a:pt x="11915835" y="5837640"/>
                </a:lnTo>
                <a:lnTo>
                  <a:pt x="11915835" y="5267628"/>
                </a:lnTo>
                <a:lnTo>
                  <a:pt x="11034773" y="5267628"/>
                </a:lnTo>
                <a:lnTo>
                  <a:pt x="11034773" y="4987832"/>
                </a:lnTo>
                <a:lnTo>
                  <a:pt x="11647945" y="4987832"/>
                </a:lnTo>
                <a:lnTo>
                  <a:pt x="11647945" y="4417820"/>
                </a:lnTo>
                <a:lnTo>
                  <a:pt x="11034773" y="4417820"/>
                </a:lnTo>
                <a:lnTo>
                  <a:pt x="11034773" y="4136535"/>
                </a:lnTo>
                <a:lnTo>
                  <a:pt x="11915835" y="4136535"/>
                </a:lnTo>
                <a:lnTo>
                  <a:pt x="11915835" y="3566523"/>
                </a:lnTo>
                <a:close/>
                <a:moveTo>
                  <a:pt x="5077183" y="3566523"/>
                </a:moveTo>
                <a:lnTo>
                  <a:pt x="5077183" y="5837640"/>
                </a:lnTo>
                <a:lnTo>
                  <a:pt x="6081773" y="5837640"/>
                </a:lnTo>
                <a:lnTo>
                  <a:pt x="6081773" y="4996761"/>
                </a:lnTo>
                <a:cubicBezTo>
                  <a:pt x="6223655" y="4996761"/>
                  <a:pt x="6328084" y="5065222"/>
                  <a:pt x="6395056" y="5202144"/>
                </a:cubicBezTo>
                <a:cubicBezTo>
                  <a:pt x="6462029" y="5339066"/>
                  <a:pt x="6504940" y="5550898"/>
                  <a:pt x="6523793" y="5837640"/>
                </a:cubicBezTo>
                <a:lnTo>
                  <a:pt x="7567078" y="5837640"/>
                </a:lnTo>
                <a:cubicBezTo>
                  <a:pt x="7519453" y="5392148"/>
                  <a:pt x="7373105" y="5029503"/>
                  <a:pt x="7128035" y="4749707"/>
                </a:cubicBezTo>
                <a:cubicBezTo>
                  <a:pt x="7300675" y="4628660"/>
                  <a:pt x="7386996" y="4460980"/>
                  <a:pt x="7386996" y="4246668"/>
                </a:cubicBezTo>
                <a:cubicBezTo>
                  <a:pt x="7386996" y="4052199"/>
                  <a:pt x="7313573" y="3890224"/>
                  <a:pt x="7166730" y="3760744"/>
                </a:cubicBezTo>
                <a:cubicBezTo>
                  <a:pt x="7019886" y="3631263"/>
                  <a:pt x="6817976" y="3566523"/>
                  <a:pt x="6561000" y="3566523"/>
                </a:cubicBezTo>
                <a:close/>
                <a:moveTo>
                  <a:pt x="2886434" y="3566523"/>
                </a:moveTo>
                <a:lnTo>
                  <a:pt x="2886434" y="5837640"/>
                </a:lnTo>
                <a:lnTo>
                  <a:pt x="4772086" y="5837640"/>
                </a:lnTo>
                <a:lnTo>
                  <a:pt x="4772086" y="5267628"/>
                </a:lnTo>
                <a:lnTo>
                  <a:pt x="3891024" y="5267628"/>
                </a:lnTo>
                <a:lnTo>
                  <a:pt x="3891024" y="4987832"/>
                </a:lnTo>
                <a:lnTo>
                  <a:pt x="4504196" y="4987832"/>
                </a:lnTo>
                <a:lnTo>
                  <a:pt x="4504196" y="4417820"/>
                </a:lnTo>
                <a:lnTo>
                  <a:pt x="3891024" y="4417820"/>
                </a:lnTo>
                <a:lnTo>
                  <a:pt x="3891024" y="4136535"/>
                </a:lnTo>
                <a:lnTo>
                  <a:pt x="4772086" y="4136535"/>
                </a:lnTo>
                <a:lnTo>
                  <a:pt x="4772086" y="3566523"/>
                </a:lnTo>
                <a:close/>
                <a:moveTo>
                  <a:pt x="118230" y="3566523"/>
                </a:moveTo>
                <a:lnTo>
                  <a:pt x="890648" y="5837640"/>
                </a:lnTo>
                <a:lnTo>
                  <a:pt x="1865473" y="5837640"/>
                </a:lnTo>
                <a:lnTo>
                  <a:pt x="2636403" y="3566523"/>
                </a:lnTo>
                <a:lnTo>
                  <a:pt x="1633301" y="3566523"/>
                </a:lnTo>
                <a:lnTo>
                  <a:pt x="1377316" y="4331500"/>
                </a:lnTo>
                <a:lnTo>
                  <a:pt x="1121332" y="3566523"/>
                </a:lnTo>
                <a:close/>
                <a:moveTo>
                  <a:pt x="8806518" y="3530804"/>
                </a:moveTo>
                <a:cubicBezTo>
                  <a:pt x="8448338" y="3530804"/>
                  <a:pt x="8177471" y="3594800"/>
                  <a:pt x="7993917" y="3722793"/>
                </a:cubicBezTo>
                <a:cubicBezTo>
                  <a:pt x="7810362" y="3850785"/>
                  <a:pt x="7718585" y="4040789"/>
                  <a:pt x="7718585" y="4292804"/>
                </a:cubicBezTo>
                <a:cubicBezTo>
                  <a:pt x="7718585" y="4422781"/>
                  <a:pt x="7747854" y="4530433"/>
                  <a:pt x="7806393" y="4615761"/>
                </a:cubicBezTo>
                <a:cubicBezTo>
                  <a:pt x="7864932" y="4701090"/>
                  <a:pt x="7933889" y="4766822"/>
                  <a:pt x="8013264" y="4812959"/>
                </a:cubicBezTo>
                <a:cubicBezTo>
                  <a:pt x="8092639" y="4859095"/>
                  <a:pt x="8192850" y="4906472"/>
                  <a:pt x="8313897" y="4955089"/>
                </a:cubicBezTo>
                <a:cubicBezTo>
                  <a:pt x="8447842" y="5009660"/>
                  <a:pt x="8530442" y="5052324"/>
                  <a:pt x="8561696" y="5083082"/>
                </a:cubicBezTo>
                <a:cubicBezTo>
                  <a:pt x="8592950" y="5113839"/>
                  <a:pt x="8608577" y="5146085"/>
                  <a:pt x="8608577" y="5179820"/>
                </a:cubicBezTo>
                <a:cubicBezTo>
                  <a:pt x="8608577" y="5215539"/>
                  <a:pt x="8592453" y="5245800"/>
                  <a:pt x="8560208" y="5270605"/>
                </a:cubicBezTo>
                <a:cubicBezTo>
                  <a:pt x="8527961" y="5295410"/>
                  <a:pt x="8488026" y="5307812"/>
                  <a:pt x="8440401" y="5307812"/>
                </a:cubicBezTo>
                <a:cubicBezTo>
                  <a:pt x="8343166" y="5307812"/>
                  <a:pt x="8241716" y="5275070"/>
                  <a:pt x="8136048" y="5209585"/>
                </a:cubicBezTo>
                <a:cubicBezTo>
                  <a:pt x="8030380" y="5144101"/>
                  <a:pt x="7941827" y="5055796"/>
                  <a:pt x="7870389" y="4944671"/>
                </a:cubicBezTo>
                <a:lnTo>
                  <a:pt x="7624823" y="5703695"/>
                </a:lnTo>
                <a:cubicBezTo>
                  <a:pt x="7915533" y="5817796"/>
                  <a:pt x="8261807" y="5874847"/>
                  <a:pt x="8663643" y="5874847"/>
                </a:cubicBezTo>
                <a:cubicBezTo>
                  <a:pt x="9021822" y="5874847"/>
                  <a:pt x="9293186" y="5811099"/>
                  <a:pt x="9477733" y="5683603"/>
                </a:cubicBezTo>
                <a:cubicBezTo>
                  <a:pt x="9662279" y="5556107"/>
                  <a:pt x="9754552" y="5370816"/>
                  <a:pt x="9754553" y="5127730"/>
                </a:cubicBezTo>
                <a:cubicBezTo>
                  <a:pt x="9754552" y="5011644"/>
                  <a:pt x="9731236" y="4909945"/>
                  <a:pt x="9684604" y="4822632"/>
                </a:cubicBezTo>
                <a:cubicBezTo>
                  <a:pt x="9637971" y="4735320"/>
                  <a:pt x="9567774" y="4663634"/>
                  <a:pt x="9474012" y="4607576"/>
                </a:cubicBezTo>
                <a:cubicBezTo>
                  <a:pt x="9380251" y="4551517"/>
                  <a:pt x="9246553" y="4489257"/>
                  <a:pt x="9072920" y="4420796"/>
                </a:cubicBezTo>
                <a:cubicBezTo>
                  <a:pt x="8915163" y="4359281"/>
                  <a:pt x="8817680" y="4314136"/>
                  <a:pt x="8780473" y="4285363"/>
                </a:cubicBezTo>
                <a:cubicBezTo>
                  <a:pt x="8743266" y="4256590"/>
                  <a:pt x="8724663" y="4228312"/>
                  <a:pt x="8724663" y="4200531"/>
                </a:cubicBezTo>
                <a:cubicBezTo>
                  <a:pt x="8724663" y="4111234"/>
                  <a:pt x="8783697" y="4066586"/>
                  <a:pt x="8901768" y="4066586"/>
                </a:cubicBezTo>
                <a:cubicBezTo>
                  <a:pt x="9114096" y="4066586"/>
                  <a:pt x="9302116" y="4177215"/>
                  <a:pt x="9465827" y="4398472"/>
                </a:cubicBezTo>
                <a:lnTo>
                  <a:pt x="9715858" y="3682609"/>
                </a:lnTo>
                <a:cubicBezTo>
                  <a:pt x="9437053" y="3581406"/>
                  <a:pt x="9133940" y="3530804"/>
                  <a:pt x="8806518" y="3530804"/>
                </a:cubicBezTo>
                <a:close/>
                <a:moveTo>
                  <a:pt x="7915921" y="687400"/>
                </a:moveTo>
                <a:lnTo>
                  <a:pt x="7915921" y="2958517"/>
                </a:lnTo>
                <a:lnTo>
                  <a:pt x="8920511" y="2958517"/>
                </a:lnTo>
                <a:lnTo>
                  <a:pt x="8920511" y="687400"/>
                </a:lnTo>
                <a:close/>
                <a:moveTo>
                  <a:pt x="5214393" y="687400"/>
                </a:moveTo>
                <a:lnTo>
                  <a:pt x="5214393" y="2958517"/>
                </a:lnTo>
                <a:lnTo>
                  <a:pt x="6218983" y="2958517"/>
                </a:lnTo>
                <a:lnTo>
                  <a:pt x="6218983" y="2260513"/>
                </a:lnTo>
                <a:lnTo>
                  <a:pt x="6707140" y="2976377"/>
                </a:lnTo>
                <a:lnTo>
                  <a:pt x="7469139" y="2976377"/>
                </a:lnTo>
                <a:lnTo>
                  <a:pt x="7469139" y="687400"/>
                </a:lnTo>
                <a:lnTo>
                  <a:pt x="6463061" y="687400"/>
                </a:lnTo>
                <a:lnTo>
                  <a:pt x="6463061" y="1455353"/>
                </a:lnTo>
                <a:lnTo>
                  <a:pt x="5933233" y="687400"/>
                </a:lnTo>
                <a:close/>
                <a:moveTo>
                  <a:pt x="2541738" y="687400"/>
                </a:moveTo>
                <a:lnTo>
                  <a:pt x="2541738" y="1672642"/>
                </a:lnTo>
                <a:cubicBezTo>
                  <a:pt x="2541738" y="1968314"/>
                  <a:pt x="2580434" y="2207183"/>
                  <a:pt x="2657824" y="2389250"/>
                </a:cubicBezTo>
                <a:cubicBezTo>
                  <a:pt x="2735215" y="2571316"/>
                  <a:pt x="2869904" y="2717912"/>
                  <a:pt x="3061893" y="2829037"/>
                </a:cubicBezTo>
                <a:cubicBezTo>
                  <a:pt x="3253881" y="2940162"/>
                  <a:pt x="3456535" y="2995724"/>
                  <a:pt x="3669856" y="2995724"/>
                </a:cubicBezTo>
                <a:cubicBezTo>
                  <a:pt x="3964535" y="2995724"/>
                  <a:pt x="4226720" y="2895017"/>
                  <a:pt x="4456412" y="2693603"/>
                </a:cubicBezTo>
                <a:cubicBezTo>
                  <a:pt x="4686103" y="2492189"/>
                  <a:pt x="4800950" y="2166752"/>
                  <a:pt x="4800950" y="1717291"/>
                </a:cubicBezTo>
                <a:lnTo>
                  <a:pt x="4800950" y="687400"/>
                </a:lnTo>
                <a:lnTo>
                  <a:pt x="3794871" y="687400"/>
                </a:lnTo>
                <a:lnTo>
                  <a:pt x="3794871" y="1644365"/>
                </a:lnTo>
                <a:cubicBezTo>
                  <a:pt x="3794871" y="1772357"/>
                  <a:pt x="3787429" y="1863390"/>
                  <a:pt x="3772547" y="1917464"/>
                </a:cubicBezTo>
                <a:cubicBezTo>
                  <a:pt x="3757664" y="1971539"/>
                  <a:pt x="3722442" y="1998576"/>
                  <a:pt x="3666879" y="1998576"/>
                </a:cubicBezTo>
                <a:cubicBezTo>
                  <a:pt x="3627192" y="1998576"/>
                  <a:pt x="3597425" y="1983693"/>
                  <a:pt x="3577582" y="1953927"/>
                </a:cubicBezTo>
                <a:cubicBezTo>
                  <a:pt x="3557738" y="1924162"/>
                  <a:pt x="3547817" y="1852724"/>
                  <a:pt x="3547817" y="1739615"/>
                </a:cubicBezTo>
                <a:lnTo>
                  <a:pt x="3547817" y="687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6147"/>
                </a:lnTo>
                <a:lnTo>
                  <a:pt x="0" y="6856147"/>
                </a:lnTo>
                <a:close/>
              </a:path>
            </a:pathLst>
          </a:custGeom>
          <a:solidFill>
            <a:srgbClr val="ffffff"/>
          </a:solidFill>
          <a:ln w="12701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zövegdoboz 1"/>
          <p:cNvSpPr/>
          <p:nvPr/>
        </p:nvSpPr>
        <p:spPr>
          <a:xfrm>
            <a:off x="955440" y="1863000"/>
            <a:ext cx="6396480" cy="42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5400" spc="-1" strike="noStrike">
                <a:solidFill>
                  <a:srgbClr val="ffffff"/>
                </a:solidFill>
                <a:latin typeface="Impact"/>
                <a:ea typeface="Calisto MT"/>
              </a:rPr>
              <a:t>Optimized tables</a:t>
            </a:r>
            <a:endParaRPr b="0" lang="hu-HU" sz="5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5400" spc="-1" strike="noStrike">
                <a:solidFill>
                  <a:srgbClr val="ffffff"/>
                </a:solidFill>
                <a:latin typeface="Impact"/>
                <a:ea typeface="Calisto MT"/>
              </a:rPr>
              <a:t>Complex keys</a:t>
            </a:r>
            <a:endParaRPr b="0" lang="hu-HU" sz="5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5400" spc="-1" strike="noStrike">
                <a:solidFill>
                  <a:srgbClr val="ffffff"/>
                </a:solidFill>
                <a:latin typeface="Impact"/>
                <a:ea typeface="Calisto MT"/>
              </a:rPr>
              <a:t>Procedures</a:t>
            </a:r>
            <a:endParaRPr b="0" lang="hu-HU" sz="5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5400" spc="-1" strike="noStrike">
                <a:solidFill>
                  <a:srgbClr val="ffffff"/>
                </a:solidFill>
                <a:latin typeface="Impact"/>
                <a:ea typeface="Calisto MT"/>
              </a:rPr>
              <a:t>Events</a:t>
            </a:r>
            <a:endParaRPr b="0" lang="hu-HU" sz="5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hu-HU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2" name="Szövegdoboz 2"/>
          <p:cNvSpPr/>
          <p:nvPr/>
        </p:nvSpPr>
        <p:spPr>
          <a:xfrm>
            <a:off x="955080" y="372240"/>
            <a:ext cx="777960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6000" spc="-1" strike="noStrike">
                <a:solidFill>
                  <a:srgbClr val="ffffff"/>
                </a:solidFill>
                <a:latin typeface="Impact"/>
                <a:ea typeface="Calisto MT"/>
              </a:rPr>
              <a:t>Features</a:t>
            </a:r>
            <a:endParaRPr b="0" lang="hu-H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3" name="Kép 3" descr="Load SQL file into MySQL in a few simple Steps."/>
          <p:cNvPicPr/>
          <p:nvPr/>
        </p:nvPicPr>
        <p:blipFill>
          <a:blip r:embed="rId1"/>
          <a:stretch/>
        </p:blipFill>
        <p:spPr>
          <a:xfrm>
            <a:off x="7347960" y="1864440"/>
            <a:ext cx="4401720" cy="441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Kép 2" descr="A képen tér, Univerzum, Világűr, galaxis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45" name="Szövegdoboz 3"/>
          <p:cNvSpPr/>
          <p:nvPr/>
        </p:nvSpPr>
        <p:spPr>
          <a:xfrm>
            <a:off x="2135520" y="2647080"/>
            <a:ext cx="792036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9600" spc="-1" strike="noStrike">
                <a:solidFill>
                  <a:srgbClr val="ffffff"/>
                </a:solidFill>
                <a:latin typeface="Impact"/>
              </a:rPr>
              <a:t>BACKEND</a:t>
            </a:r>
            <a:endParaRPr b="0" lang="hu-H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zövegdoboz 2"/>
          <p:cNvSpPr/>
          <p:nvPr/>
        </p:nvSpPr>
        <p:spPr>
          <a:xfrm>
            <a:off x="1243080" y="2919240"/>
            <a:ext cx="662580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6000" spc="-1" strike="noStrike">
                <a:solidFill>
                  <a:srgbClr val="ffffff"/>
                </a:solidFill>
                <a:latin typeface="Impact"/>
              </a:rPr>
              <a:t>Structure</a:t>
            </a:r>
            <a:endParaRPr b="0" lang="hu-H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7" name="Kép 5" descr="A képen szöveg, Betűtípus, képernyőkép, tervezés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6091200" y="328680"/>
            <a:ext cx="4200120" cy="620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zövegdoboz 2"/>
          <p:cNvSpPr/>
          <p:nvPr/>
        </p:nvSpPr>
        <p:spPr>
          <a:xfrm>
            <a:off x="2005200" y="359640"/>
            <a:ext cx="818424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6000" spc="-1" strike="noStrike">
                <a:solidFill>
                  <a:srgbClr val="ffffff"/>
                </a:solidFill>
                <a:latin typeface="Impact"/>
                <a:ea typeface="Calisto MT"/>
              </a:rPr>
              <a:t>Global exception handler</a:t>
            </a:r>
            <a:endParaRPr b="0" lang="hu-H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9" name="Kép 3" descr="A képen szöveg, képernyőkép, Betűtípus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859320" y="1600920"/>
            <a:ext cx="10122120" cy="503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Kép 2" descr="A képen tér, Univerzum, Világűr, galaxis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51" name="Szövegdoboz 3"/>
          <p:cNvSpPr/>
          <p:nvPr/>
        </p:nvSpPr>
        <p:spPr>
          <a:xfrm>
            <a:off x="2135520" y="2647080"/>
            <a:ext cx="792036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9600" spc="-1" strike="noStrike">
                <a:solidFill>
                  <a:srgbClr val="ffffff"/>
                </a:solidFill>
                <a:latin typeface="Impact"/>
              </a:rPr>
              <a:t>FRONTEND</a:t>
            </a:r>
            <a:endParaRPr b="0" lang="hu-H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Kép 1" descr="A képen szöveg, képernyőkép, poszter, Grafikus tervezés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0" y="823680"/>
            <a:ext cx="12191760" cy="6032160"/>
          </a:xfrm>
          <a:prstGeom prst="rect">
            <a:avLst/>
          </a:prstGeom>
          <a:ln w="0">
            <a:noFill/>
          </a:ln>
        </p:spPr>
      </p:pic>
      <p:sp>
        <p:nvSpPr>
          <p:cNvPr id="353" name="Szövegdoboz 2"/>
          <p:cNvSpPr/>
          <p:nvPr/>
        </p:nvSpPr>
        <p:spPr>
          <a:xfrm>
            <a:off x="4915080" y="52200"/>
            <a:ext cx="235188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4400" spc="-1" strike="noStrike">
                <a:solidFill>
                  <a:srgbClr val="ffffff"/>
                </a:solidFill>
                <a:latin typeface="Impact"/>
              </a:rPr>
              <a:t>First look</a:t>
            </a:r>
            <a:endParaRPr b="0" lang="hu-H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Kép 1" descr="A képen szöveg, Mobiltelefon, kütyü, Mobileszköz látható&#10;&#10;Lehet, hogy a mesterséges intelligencia által generált tartalom helytelen."/>
          <p:cNvPicPr/>
          <p:nvPr/>
        </p:nvPicPr>
        <p:blipFill>
          <a:blip r:embed="rId2"/>
          <a:stretch/>
        </p:blipFill>
        <p:spPr>
          <a:xfrm>
            <a:off x="934560" y="1009080"/>
            <a:ext cx="4839120" cy="4839120"/>
          </a:xfrm>
          <a:prstGeom prst="rect">
            <a:avLst/>
          </a:prstGeom>
          <a:ln cap="rnd" w="190496">
            <a:solidFill>
              <a:srgbClr val="ffffff">
                <a:alpha val="7000"/>
              </a:srgbClr>
            </a:solidFill>
            <a:round/>
          </a:ln>
        </p:spPr>
      </p:pic>
      <p:pic>
        <p:nvPicPr>
          <p:cNvPr id="355" name="Kép 2" descr="A képen szöveg, számítógép, képernyőkép, computer látható&#10;&#10;Lehet, hogy a mesterséges intelligencia által generált tartalom helytelen."/>
          <p:cNvPicPr/>
          <p:nvPr/>
        </p:nvPicPr>
        <p:blipFill>
          <a:blip r:embed="rId3"/>
          <a:stretch/>
        </p:blipFill>
        <p:spPr>
          <a:xfrm>
            <a:off x="6417720" y="1614240"/>
            <a:ext cx="4839120" cy="3629520"/>
          </a:xfrm>
          <a:prstGeom prst="rect">
            <a:avLst/>
          </a:prstGeom>
          <a:ln cap="rnd" w="190496">
            <a:solidFill>
              <a:srgbClr val="ffffff">
                <a:alpha val="7000"/>
              </a:srgbClr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zövegdoboz 2"/>
          <p:cNvSpPr/>
          <p:nvPr/>
        </p:nvSpPr>
        <p:spPr>
          <a:xfrm>
            <a:off x="789120" y="2923560"/>
            <a:ext cx="1080828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6000" spc="-1" strike="noStrike">
                <a:solidFill>
                  <a:srgbClr val="ffffff"/>
                </a:solidFill>
                <a:latin typeface="Impact"/>
              </a:rPr>
              <a:t>Structure</a:t>
            </a:r>
            <a:endParaRPr b="0" lang="hu-H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7" name="Kép 6" descr="A képen szöveg, diagram, vázlat, rajz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5275800" y="131040"/>
            <a:ext cx="6771600" cy="659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Kép 2" descr="A képen tér, Univerzum, Világűr, galaxis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59" name="Szövegdoboz 3"/>
          <p:cNvSpPr/>
          <p:nvPr/>
        </p:nvSpPr>
        <p:spPr>
          <a:xfrm>
            <a:off x="2135520" y="2647080"/>
            <a:ext cx="792036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9600" spc="-1" strike="noStrike">
                <a:solidFill>
                  <a:srgbClr val="ffffff"/>
                </a:solidFill>
                <a:latin typeface="Impact"/>
              </a:rPr>
              <a:t>SECURITY</a:t>
            </a:r>
            <a:endParaRPr b="0" lang="hu-H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zövegdoboz 5"/>
          <p:cNvSpPr/>
          <p:nvPr/>
        </p:nvSpPr>
        <p:spPr>
          <a:xfrm>
            <a:off x="1370520" y="4511880"/>
            <a:ext cx="943956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 anchorCtr="1">
            <a:normAutofit/>
          </a:bodyPr>
          <a:p>
            <a:pPr algn="ctr" defTabSz="4572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4800" spc="-1" strike="noStrike">
                <a:solidFill>
                  <a:srgbClr val="dadada"/>
                </a:solidFill>
                <a:latin typeface="Impact"/>
              </a:rPr>
              <a:t>Ways</a:t>
            </a:r>
            <a:r>
              <a:rPr b="0" lang="en-US" sz="4800" spc="-1" strike="noStrike">
                <a:solidFill>
                  <a:srgbClr val="dadada"/>
                </a:solidFill>
                <a:latin typeface="Impact"/>
              </a:rPr>
              <a:t> of login</a:t>
            </a:r>
            <a:endParaRPr b="0" lang="hu-HU" sz="4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1" name="Picture 10" descr=""/>
          <p:cNvPicPr/>
          <p:nvPr/>
        </p:nvPicPr>
        <p:blipFill>
          <a:blip r:embed="rId2"/>
          <a:stretch/>
        </p:blipFill>
        <p:spPr>
          <a:xfrm>
            <a:off x="627840" y="547920"/>
            <a:ext cx="10935720" cy="3816360"/>
          </a:xfrm>
          <a:prstGeom prst="rect">
            <a:avLst/>
          </a:prstGeom>
          <a:ln w="0">
            <a:noFill/>
          </a:ln>
        </p:spPr>
      </p:pic>
      <p:pic>
        <p:nvPicPr>
          <p:cNvPr id="362" name="Kép 3" descr="A képen szöveg, képernyőkép, embléma, tervezés látható&#10;&#10;Lehet, hogy a mesterséges intelligencia által generált tartalom helytelen."/>
          <p:cNvPicPr/>
          <p:nvPr/>
        </p:nvPicPr>
        <p:blipFill>
          <a:blip r:embed="rId3"/>
          <a:stretch/>
        </p:blipFill>
        <p:spPr>
          <a:xfrm>
            <a:off x="2201040" y="618480"/>
            <a:ext cx="2857680" cy="3670200"/>
          </a:xfrm>
          <a:prstGeom prst="rect">
            <a:avLst/>
          </a:prstGeom>
          <a:ln w="0">
            <a:noFill/>
          </a:ln>
        </p:spPr>
      </p:pic>
      <p:pic>
        <p:nvPicPr>
          <p:cNvPr id="363" name="Kép 2" descr="A képen szöveg, képernyőkép, kör, tervezés látható&#10;&#10;Lehet, hogy a mesterséges intelligencia által generált tartalom helytelen."/>
          <p:cNvPicPr/>
          <p:nvPr/>
        </p:nvPicPr>
        <p:blipFill>
          <a:blip r:embed="rId4"/>
          <a:stretch/>
        </p:blipFill>
        <p:spPr>
          <a:xfrm>
            <a:off x="7598880" y="618480"/>
            <a:ext cx="2867760" cy="36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zabadkézi sokszög 8"/>
          <p:cNvSpPr/>
          <p:nvPr/>
        </p:nvSpPr>
        <p:spPr>
          <a:xfrm>
            <a:off x="-91309320" y="-67926960"/>
            <a:ext cx="211791960" cy="120767760"/>
          </a:xfrm>
          <a:custGeom>
            <a:avLst/>
            <a:gdLst>
              <a:gd name="textAreaLeft" fmla="*/ 0 w 211791960"/>
              <a:gd name="textAreaRight" fmla="*/ 211792320 w 211791960"/>
              <a:gd name="textAreaTop" fmla="*/ 0 h 120767760"/>
              <a:gd name="textAreaBottom" fmla="*/ 120768120 h 120767760"/>
            </a:gdLst>
            <a:ahLst/>
            <a:rect l="textAreaLeft" t="textAreaTop" r="textAreaRight" b="textAreaBottom"/>
            <a:pathLst>
              <a:path w="12192000" h="6856147">
                <a:moveTo>
                  <a:pt x="6081773" y="4033843"/>
                </a:moveTo>
                <a:lnTo>
                  <a:pt x="6142793" y="4033843"/>
                </a:lnTo>
                <a:cubicBezTo>
                  <a:pt x="6228120" y="4033843"/>
                  <a:pt x="6289139" y="4056416"/>
                  <a:pt x="6325851" y="4101560"/>
                </a:cubicBezTo>
                <a:cubicBezTo>
                  <a:pt x="6362562" y="4146705"/>
                  <a:pt x="6380918" y="4199043"/>
                  <a:pt x="6380918" y="4258574"/>
                </a:cubicBezTo>
                <a:cubicBezTo>
                  <a:pt x="6380918" y="4400457"/>
                  <a:pt x="6290628" y="4471398"/>
                  <a:pt x="6110050" y="4471398"/>
                </a:cubicBezTo>
                <a:lnTo>
                  <a:pt x="6081773" y="4471398"/>
                </a:lnTo>
                <a:close/>
                <a:moveTo>
                  <a:pt x="10030183" y="3566523"/>
                </a:moveTo>
                <a:lnTo>
                  <a:pt x="10030183" y="5837640"/>
                </a:lnTo>
                <a:lnTo>
                  <a:pt x="11915835" y="5837640"/>
                </a:lnTo>
                <a:lnTo>
                  <a:pt x="11915835" y="5267628"/>
                </a:lnTo>
                <a:lnTo>
                  <a:pt x="11034773" y="5267628"/>
                </a:lnTo>
                <a:lnTo>
                  <a:pt x="11034773" y="4987832"/>
                </a:lnTo>
                <a:lnTo>
                  <a:pt x="11647945" y="4987832"/>
                </a:lnTo>
                <a:lnTo>
                  <a:pt x="11647945" y="4417820"/>
                </a:lnTo>
                <a:lnTo>
                  <a:pt x="11034773" y="4417820"/>
                </a:lnTo>
                <a:lnTo>
                  <a:pt x="11034773" y="4136535"/>
                </a:lnTo>
                <a:lnTo>
                  <a:pt x="11915835" y="4136535"/>
                </a:lnTo>
                <a:lnTo>
                  <a:pt x="11915835" y="3566523"/>
                </a:lnTo>
                <a:close/>
                <a:moveTo>
                  <a:pt x="5077183" y="3566523"/>
                </a:moveTo>
                <a:lnTo>
                  <a:pt x="5077183" y="5837640"/>
                </a:lnTo>
                <a:lnTo>
                  <a:pt x="6081773" y="5837640"/>
                </a:lnTo>
                <a:lnTo>
                  <a:pt x="6081773" y="4996761"/>
                </a:lnTo>
                <a:cubicBezTo>
                  <a:pt x="6223655" y="4996761"/>
                  <a:pt x="6328084" y="5065222"/>
                  <a:pt x="6395056" y="5202144"/>
                </a:cubicBezTo>
                <a:cubicBezTo>
                  <a:pt x="6462029" y="5339066"/>
                  <a:pt x="6504940" y="5550898"/>
                  <a:pt x="6523793" y="5837640"/>
                </a:cubicBezTo>
                <a:lnTo>
                  <a:pt x="7567078" y="5837640"/>
                </a:lnTo>
                <a:cubicBezTo>
                  <a:pt x="7519453" y="5392148"/>
                  <a:pt x="7373105" y="5029503"/>
                  <a:pt x="7128035" y="4749707"/>
                </a:cubicBezTo>
                <a:cubicBezTo>
                  <a:pt x="7300675" y="4628660"/>
                  <a:pt x="7386996" y="4460980"/>
                  <a:pt x="7386996" y="4246668"/>
                </a:cubicBezTo>
                <a:cubicBezTo>
                  <a:pt x="7386996" y="4052199"/>
                  <a:pt x="7313573" y="3890224"/>
                  <a:pt x="7166730" y="3760744"/>
                </a:cubicBezTo>
                <a:cubicBezTo>
                  <a:pt x="7019886" y="3631263"/>
                  <a:pt x="6817976" y="3566523"/>
                  <a:pt x="6561000" y="3566523"/>
                </a:cubicBezTo>
                <a:close/>
                <a:moveTo>
                  <a:pt x="2886434" y="3566523"/>
                </a:moveTo>
                <a:lnTo>
                  <a:pt x="2886434" y="5837640"/>
                </a:lnTo>
                <a:lnTo>
                  <a:pt x="4772086" y="5837640"/>
                </a:lnTo>
                <a:lnTo>
                  <a:pt x="4772086" y="5267628"/>
                </a:lnTo>
                <a:lnTo>
                  <a:pt x="3891024" y="5267628"/>
                </a:lnTo>
                <a:lnTo>
                  <a:pt x="3891024" y="4987832"/>
                </a:lnTo>
                <a:lnTo>
                  <a:pt x="4504196" y="4987832"/>
                </a:lnTo>
                <a:lnTo>
                  <a:pt x="4504196" y="4417820"/>
                </a:lnTo>
                <a:lnTo>
                  <a:pt x="3891024" y="4417820"/>
                </a:lnTo>
                <a:lnTo>
                  <a:pt x="3891024" y="4136535"/>
                </a:lnTo>
                <a:lnTo>
                  <a:pt x="4772086" y="4136535"/>
                </a:lnTo>
                <a:lnTo>
                  <a:pt x="4772086" y="3566523"/>
                </a:lnTo>
                <a:close/>
                <a:moveTo>
                  <a:pt x="118230" y="3566523"/>
                </a:moveTo>
                <a:lnTo>
                  <a:pt x="890648" y="5837640"/>
                </a:lnTo>
                <a:lnTo>
                  <a:pt x="1865473" y="5837640"/>
                </a:lnTo>
                <a:lnTo>
                  <a:pt x="2636403" y="3566523"/>
                </a:lnTo>
                <a:lnTo>
                  <a:pt x="1633301" y="3566523"/>
                </a:lnTo>
                <a:lnTo>
                  <a:pt x="1377316" y="4331500"/>
                </a:lnTo>
                <a:lnTo>
                  <a:pt x="1121332" y="3566523"/>
                </a:lnTo>
                <a:close/>
                <a:moveTo>
                  <a:pt x="8806518" y="3530804"/>
                </a:moveTo>
                <a:cubicBezTo>
                  <a:pt x="8448338" y="3530804"/>
                  <a:pt x="8177471" y="3594800"/>
                  <a:pt x="7993917" y="3722793"/>
                </a:cubicBezTo>
                <a:cubicBezTo>
                  <a:pt x="7810362" y="3850785"/>
                  <a:pt x="7718585" y="4040789"/>
                  <a:pt x="7718585" y="4292804"/>
                </a:cubicBezTo>
                <a:cubicBezTo>
                  <a:pt x="7718585" y="4422781"/>
                  <a:pt x="7747854" y="4530433"/>
                  <a:pt x="7806393" y="4615761"/>
                </a:cubicBezTo>
                <a:cubicBezTo>
                  <a:pt x="7864932" y="4701090"/>
                  <a:pt x="7933889" y="4766822"/>
                  <a:pt x="8013264" y="4812959"/>
                </a:cubicBezTo>
                <a:cubicBezTo>
                  <a:pt x="8092639" y="4859095"/>
                  <a:pt x="8192850" y="4906472"/>
                  <a:pt x="8313897" y="4955089"/>
                </a:cubicBezTo>
                <a:cubicBezTo>
                  <a:pt x="8447842" y="5009660"/>
                  <a:pt x="8530442" y="5052324"/>
                  <a:pt x="8561696" y="5083082"/>
                </a:cubicBezTo>
                <a:cubicBezTo>
                  <a:pt x="8592950" y="5113839"/>
                  <a:pt x="8608577" y="5146085"/>
                  <a:pt x="8608577" y="5179820"/>
                </a:cubicBezTo>
                <a:cubicBezTo>
                  <a:pt x="8608577" y="5215539"/>
                  <a:pt x="8592453" y="5245800"/>
                  <a:pt x="8560208" y="5270605"/>
                </a:cubicBezTo>
                <a:cubicBezTo>
                  <a:pt x="8527961" y="5295410"/>
                  <a:pt x="8488026" y="5307812"/>
                  <a:pt x="8440401" y="5307812"/>
                </a:cubicBezTo>
                <a:cubicBezTo>
                  <a:pt x="8343166" y="5307812"/>
                  <a:pt x="8241716" y="5275070"/>
                  <a:pt x="8136048" y="5209585"/>
                </a:cubicBezTo>
                <a:cubicBezTo>
                  <a:pt x="8030380" y="5144101"/>
                  <a:pt x="7941827" y="5055796"/>
                  <a:pt x="7870389" y="4944671"/>
                </a:cubicBezTo>
                <a:lnTo>
                  <a:pt x="7624823" y="5703695"/>
                </a:lnTo>
                <a:cubicBezTo>
                  <a:pt x="7915533" y="5817796"/>
                  <a:pt x="8261807" y="5874847"/>
                  <a:pt x="8663643" y="5874847"/>
                </a:cubicBezTo>
                <a:cubicBezTo>
                  <a:pt x="9021822" y="5874847"/>
                  <a:pt x="9293186" y="5811099"/>
                  <a:pt x="9477733" y="5683603"/>
                </a:cubicBezTo>
                <a:cubicBezTo>
                  <a:pt x="9662279" y="5556107"/>
                  <a:pt x="9754552" y="5370816"/>
                  <a:pt x="9754553" y="5127730"/>
                </a:cubicBezTo>
                <a:cubicBezTo>
                  <a:pt x="9754552" y="5011644"/>
                  <a:pt x="9731236" y="4909945"/>
                  <a:pt x="9684604" y="4822632"/>
                </a:cubicBezTo>
                <a:cubicBezTo>
                  <a:pt x="9637971" y="4735320"/>
                  <a:pt x="9567774" y="4663634"/>
                  <a:pt x="9474012" y="4607576"/>
                </a:cubicBezTo>
                <a:cubicBezTo>
                  <a:pt x="9380251" y="4551517"/>
                  <a:pt x="9246553" y="4489257"/>
                  <a:pt x="9072920" y="4420796"/>
                </a:cubicBezTo>
                <a:cubicBezTo>
                  <a:pt x="8915163" y="4359281"/>
                  <a:pt x="8817680" y="4314136"/>
                  <a:pt x="8780473" y="4285363"/>
                </a:cubicBezTo>
                <a:cubicBezTo>
                  <a:pt x="8743266" y="4256590"/>
                  <a:pt x="8724663" y="4228312"/>
                  <a:pt x="8724663" y="4200531"/>
                </a:cubicBezTo>
                <a:cubicBezTo>
                  <a:pt x="8724663" y="4111234"/>
                  <a:pt x="8783697" y="4066586"/>
                  <a:pt x="8901768" y="4066586"/>
                </a:cubicBezTo>
                <a:cubicBezTo>
                  <a:pt x="9114096" y="4066586"/>
                  <a:pt x="9302116" y="4177215"/>
                  <a:pt x="9465827" y="4398472"/>
                </a:cubicBezTo>
                <a:lnTo>
                  <a:pt x="9715858" y="3682609"/>
                </a:lnTo>
                <a:cubicBezTo>
                  <a:pt x="9437053" y="3581406"/>
                  <a:pt x="9133940" y="3530804"/>
                  <a:pt x="8806518" y="3530804"/>
                </a:cubicBezTo>
                <a:close/>
                <a:moveTo>
                  <a:pt x="7915921" y="687400"/>
                </a:moveTo>
                <a:lnTo>
                  <a:pt x="7915921" y="2958517"/>
                </a:lnTo>
                <a:lnTo>
                  <a:pt x="8920511" y="2958517"/>
                </a:lnTo>
                <a:lnTo>
                  <a:pt x="8920511" y="687400"/>
                </a:lnTo>
                <a:close/>
                <a:moveTo>
                  <a:pt x="5214393" y="687400"/>
                </a:moveTo>
                <a:lnTo>
                  <a:pt x="5214393" y="2958517"/>
                </a:lnTo>
                <a:lnTo>
                  <a:pt x="6218983" y="2958517"/>
                </a:lnTo>
                <a:lnTo>
                  <a:pt x="6218983" y="2260513"/>
                </a:lnTo>
                <a:lnTo>
                  <a:pt x="6707140" y="2976377"/>
                </a:lnTo>
                <a:lnTo>
                  <a:pt x="7469139" y="2976377"/>
                </a:lnTo>
                <a:lnTo>
                  <a:pt x="7469139" y="687400"/>
                </a:lnTo>
                <a:lnTo>
                  <a:pt x="6463061" y="687400"/>
                </a:lnTo>
                <a:lnTo>
                  <a:pt x="6463061" y="1455353"/>
                </a:lnTo>
                <a:lnTo>
                  <a:pt x="5933233" y="687400"/>
                </a:lnTo>
                <a:close/>
                <a:moveTo>
                  <a:pt x="2541738" y="687400"/>
                </a:moveTo>
                <a:lnTo>
                  <a:pt x="2541738" y="1672642"/>
                </a:lnTo>
                <a:cubicBezTo>
                  <a:pt x="2541738" y="1968314"/>
                  <a:pt x="2580434" y="2207183"/>
                  <a:pt x="2657824" y="2389250"/>
                </a:cubicBezTo>
                <a:cubicBezTo>
                  <a:pt x="2735215" y="2571316"/>
                  <a:pt x="2869904" y="2717912"/>
                  <a:pt x="3061893" y="2829037"/>
                </a:cubicBezTo>
                <a:cubicBezTo>
                  <a:pt x="3253881" y="2940162"/>
                  <a:pt x="3456535" y="2995724"/>
                  <a:pt x="3669856" y="2995724"/>
                </a:cubicBezTo>
                <a:cubicBezTo>
                  <a:pt x="3964535" y="2995724"/>
                  <a:pt x="4226720" y="2895017"/>
                  <a:pt x="4456412" y="2693603"/>
                </a:cubicBezTo>
                <a:cubicBezTo>
                  <a:pt x="4686103" y="2492189"/>
                  <a:pt x="4800950" y="2166752"/>
                  <a:pt x="4800950" y="1717291"/>
                </a:cubicBezTo>
                <a:lnTo>
                  <a:pt x="4800950" y="687400"/>
                </a:lnTo>
                <a:lnTo>
                  <a:pt x="3794871" y="687400"/>
                </a:lnTo>
                <a:lnTo>
                  <a:pt x="3794871" y="1644365"/>
                </a:lnTo>
                <a:cubicBezTo>
                  <a:pt x="3794871" y="1772357"/>
                  <a:pt x="3787429" y="1863390"/>
                  <a:pt x="3772547" y="1917464"/>
                </a:cubicBezTo>
                <a:cubicBezTo>
                  <a:pt x="3757664" y="1971539"/>
                  <a:pt x="3722442" y="1998576"/>
                  <a:pt x="3666879" y="1998576"/>
                </a:cubicBezTo>
                <a:cubicBezTo>
                  <a:pt x="3627192" y="1998576"/>
                  <a:pt x="3597425" y="1983693"/>
                  <a:pt x="3577582" y="1953927"/>
                </a:cubicBezTo>
                <a:cubicBezTo>
                  <a:pt x="3557738" y="1924162"/>
                  <a:pt x="3547817" y="1852724"/>
                  <a:pt x="3547817" y="1739615"/>
                </a:cubicBezTo>
                <a:lnTo>
                  <a:pt x="3547817" y="687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6147"/>
                </a:lnTo>
                <a:lnTo>
                  <a:pt x="0" y="6856147"/>
                </a:lnTo>
                <a:close/>
              </a:path>
            </a:pathLst>
          </a:custGeom>
          <a:solidFill>
            <a:srgbClr val="ffffff"/>
          </a:solidFill>
          <a:ln w="12701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hu-HU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8" name="Szövegdoboz 9"/>
          <p:cNvSpPr/>
          <p:nvPr/>
        </p:nvSpPr>
        <p:spPr>
          <a:xfrm>
            <a:off x="86400" y="815760"/>
            <a:ext cx="2446200" cy="8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hu-HU" sz="5000" spc="-1" strike="noStrike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319" name="Kép 5" descr=""/>
          <p:cNvPicPr/>
          <p:nvPr/>
        </p:nvPicPr>
        <p:blipFill>
          <a:blip r:embed="rId1"/>
          <a:stretch/>
        </p:blipFill>
        <p:spPr>
          <a:xfrm>
            <a:off x="0" y="270720"/>
            <a:ext cx="12191760" cy="63158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zövegdoboz 5"/>
          <p:cNvSpPr/>
          <p:nvPr/>
        </p:nvSpPr>
        <p:spPr>
          <a:xfrm>
            <a:off x="862200" y="580320"/>
            <a:ext cx="764856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6000" spc="-1" strike="noStrike">
                <a:solidFill>
                  <a:srgbClr val="ffffff"/>
                </a:solidFill>
                <a:latin typeface="Impact"/>
                <a:ea typeface="Calisto MT"/>
              </a:rPr>
              <a:t>Bearer Token Authorization</a:t>
            </a:r>
            <a:endParaRPr b="0" lang="hu-H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5" name="Kép 2" descr="A képen szöveg, képernyőkép, szoftver, Multimédiás szoftver látható&#10;&#10;Lehet, hogy a mesterséges intelligencia által generált tartalom helytelen."/>
          <p:cNvPicPr/>
          <p:nvPr/>
        </p:nvPicPr>
        <p:blipFill>
          <a:blip r:embed="rId2"/>
          <a:stretch/>
        </p:blipFill>
        <p:spPr>
          <a:xfrm>
            <a:off x="789840" y="2773080"/>
            <a:ext cx="6433920" cy="3860280"/>
          </a:xfrm>
          <a:prstGeom prst="rect">
            <a:avLst/>
          </a:prstGeom>
          <a:ln w="0">
            <a:noFill/>
          </a:ln>
        </p:spPr>
      </p:pic>
      <p:pic>
        <p:nvPicPr>
          <p:cNvPr id="366" name="Kép 1" descr="A képen szöveg, képernyőkép, szoftver, Multimédiás szoftver látható&#10;&#10;Lehet, hogy a mesterséges intelligencia által generált tartalom helytelen."/>
          <p:cNvPicPr/>
          <p:nvPr/>
        </p:nvPicPr>
        <p:blipFill>
          <a:blip r:embed="rId3"/>
          <a:stretch/>
        </p:blipFill>
        <p:spPr>
          <a:xfrm>
            <a:off x="5293440" y="347400"/>
            <a:ext cx="6431040" cy="373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zövegdoboz 3"/>
          <p:cNvSpPr/>
          <p:nvPr/>
        </p:nvSpPr>
        <p:spPr>
          <a:xfrm>
            <a:off x="14070960" y="5274360"/>
            <a:ext cx="42667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hu-HU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68" name="Szövegdoboz 5"/>
          <p:cNvSpPr/>
          <p:nvPr/>
        </p:nvSpPr>
        <p:spPr>
          <a:xfrm>
            <a:off x="263160" y="2921400"/>
            <a:ext cx="662580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6000" spc="-1" strike="noStrike">
                <a:solidFill>
                  <a:srgbClr val="ffffff"/>
                </a:solidFill>
                <a:latin typeface="Impact"/>
              </a:rPr>
              <a:t>Validation</a:t>
            </a:r>
            <a:endParaRPr b="0" lang="hu-H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9" name="Kép 1" descr="A képen szöveg, képernyőkép látható&#10;&#10;Lehet, hogy a mesterséges intelligencia által generált tartalom helytelen."/>
          <p:cNvPicPr/>
          <p:nvPr/>
        </p:nvPicPr>
        <p:blipFill>
          <a:blip r:embed="rId2"/>
          <a:srcRect l="0" t="4094" r="108" b="1716"/>
          <a:stretch/>
        </p:blipFill>
        <p:spPr>
          <a:xfrm>
            <a:off x="3674880" y="910080"/>
            <a:ext cx="8279640" cy="529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zövegdoboz 5"/>
          <p:cNvSpPr/>
          <p:nvPr/>
        </p:nvSpPr>
        <p:spPr>
          <a:xfrm>
            <a:off x="633600" y="609480"/>
            <a:ext cx="3412800" cy="52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rmAutofit/>
          </a:bodyPr>
          <a:p>
            <a:pPr algn="ctr" defTabSz="4572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dadada"/>
                </a:solidFill>
                <a:latin typeface="Impact"/>
              </a:rPr>
              <a:t>Legal implications and GDPR</a:t>
            </a:r>
            <a:endParaRPr b="0" lang="hu-HU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1" name="Picture 11" descr=""/>
          <p:cNvPicPr/>
          <p:nvPr/>
        </p:nvPicPr>
        <p:blipFill>
          <a:blip r:embed="rId2"/>
          <a:stretch/>
        </p:blipFill>
        <p:spPr>
          <a:xfrm>
            <a:off x="4680720" y="609480"/>
            <a:ext cx="6889320" cy="5273280"/>
          </a:xfrm>
          <a:prstGeom prst="rect">
            <a:avLst/>
          </a:prstGeom>
          <a:ln w="0">
            <a:noFill/>
          </a:ln>
        </p:spPr>
      </p:pic>
      <p:grpSp>
        <p:nvGrpSpPr>
          <p:cNvPr id="372" name="Szövegdoboz 1"/>
          <p:cNvGrpSpPr/>
          <p:nvPr/>
        </p:nvGrpSpPr>
        <p:grpSpPr>
          <a:xfrm>
            <a:off x="5488920" y="612000"/>
            <a:ext cx="5268600" cy="5268600"/>
            <a:chOff x="5488920" y="612000"/>
            <a:chExt cx="5268600" cy="5268600"/>
          </a:xfrm>
        </p:grpSpPr>
        <p:sp>
          <p:nvSpPr>
            <p:cNvPr id="373" name="Freeform: Shape 4"/>
            <p:cNvSpPr/>
            <p:nvPr/>
          </p:nvSpPr>
          <p:spPr>
            <a:xfrm>
              <a:off x="5488920" y="612000"/>
              <a:ext cx="5268600" cy="5268600"/>
            </a:xfrm>
            <a:custGeom>
              <a:avLst/>
              <a:gdLst>
                <a:gd name="textAreaLeft" fmla="*/ 1317240 w 5268600"/>
                <a:gd name="textAreaRight" fmla="*/ 3951720 w 5268600"/>
                <a:gd name="textAreaTop" fmla="*/ 1317240 h 5268600"/>
                <a:gd name="textAreaBottom" fmla="*/ 3951720 h 5268600"/>
              </a:gdLst>
              <a:ahLst/>
              <a:rect l="textAreaLeft" t="textAreaTop" r="textAreaRight" b="textAreaBottom"/>
              <a:pathLst>
                <a:path w="14636" h="14636">
                  <a:moveTo>
                    <a:pt x="0" y="7318"/>
                  </a:moveTo>
                  <a:lnTo>
                    <a:pt x="7318" y="0"/>
                  </a:lnTo>
                  <a:lnTo>
                    <a:pt x="14636" y="7318"/>
                  </a:lnTo>
                  <a:lnTo>
                    <a:pt x="7318" y="14636"/>
                  </a:lnTo>
                  <a:close/>
                </a:path>
              </a:pathLst>
            </a:custGeom>
            <a:solidFill>
              <a:srgbClr val="e1d1c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74" name="Freeform: Shape 5"/>
            <p:cNvSpPr/>
            <p:nvPr/>
          </p:nvSpPr>
          <p:spPr>
            <a:xfrm>
              <a:off x="5989680" y="1112400"/>
              <a:ext cx="2054520" cy="2054520"/>
            </a:xfrm>
            <a:custGeom>
              <a:avLst/>
              <a:gdLst>
                <a:gd name="textAreaLeft" fmla="*/ 0 w 2054520"/>
                <a:gd name="textAreaRight" fmla="*/ 2054880 w 2054520"/>
                <a:gd name="textAreaTop" fmla="*/ 0 h 2054520"/>
                <a:gd name="textAreaBottom" fmla="*/ 2054880 h 2054520"/>
              </a:gdLst>
              <a:ahLst/>
              <a:rect l="textAreaLeft" t="textAreaTop" r="textAreaRight" b="textAreaBottom"/>
              <a:pathLst>
                <a:path w="2054824" h="2054824">
                  <a:moveTo>
                    <a:pt x="0" y="342478"/>
                  </a:moveTo>
                  <a:cubicBezTo>
                    <a:pt x="0" y="153333"/>
                    <a:pt x="153333" y="0"/>
                    <a:pt x="342478" y="0"/>
                  </a:cubicBezTo>
                  <a:lnTo>
                    <a:pt x="1712346" y="0"/>
                  </a:lnTo>
                  <a:cubicBezTo>
                    <a:pt x="1901491" y="0"/>
                    <a:pt x="2054824" y="153333"/>
                    <a:pt x="2054824" y="342478"/>
                  </a:cubicBezTo>
                  <a:lnTo>
                    <a:pt x="2054824" y="1712346"/>
                  </a:lnTo>
                  <a:cubicBezTo>
                    <a:pt x="2054824" y="1901491"/>
                    <a:pt x="1901491" y="2054824"/>
                    <a:pt x="1712346" y="2054824"/>
                  </a:cubicBezTo>
                  <a:lnTo>
                    <a:pt x="342478" y="2054824"/>
                  </a:lnTo>
                  <a:cubicBezTo>
                    <a:pt x="153333" y="2054824"/>
                    <a:pt x="0" y="1901491"/>
                    <a:pt x="0" y="1712346"/>
                  </a:cubicBezTo>
                  <a:lnTo>
                    <a:pt x="0" y="342478"/>
                  </a:lnTo>
                  <a:close/>
                </a:path>
              </a:pathLst>
            </a:custGeom>
            <a:solidFill>
              <a:srgbClr val="a55a43"/>
            </a:solidFill>
            <a:ln cap="rnd" w="15873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245160" rIns="245160" tIns="245160" bIns="245160" anchor="ctr" anchorCtr="1">
              <a:noAutofit/>
            </a:bodyPr>
            <a:p>
              <a:pPr algn="ctr" defTabSz="1689120">
                <a:lnSpc>
                  <a:spcPct val="9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hu-HU" sz="3800" spc="-1" strike="noStrike">
                  <a:solidFill>
                    <a:srgbClr val="ffffff"/>
                  </a:solidFill>
                  <a:latin typeface="Calisto MT"/>
                </a:rPr>
                <a:t>Gender PNTS</a:t>
              </a:r>
              <a:endParaRPr b="0" lang="hu-HU" sz="3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5" name="Freeform: Shape 6"/>
            <p:cNvSpPr/>
            <p:nvPr/>
          </p:nvSpPr>
          <p:spPr>
            <a:xfrm>
              <a:off x="8202600" y="1112400"/>
              <a:ext cx="2054520" cy="2054520"/>
            </a:xfrm>
            <a:custGeom>
              <a:avLst/>
              <a:gdLst>
                <a:gd name="textAreaLeft" fmla="*/ 0 w 2054520"/>
                <a:gd name="textAreaRight" fmla="*/ 2054880 w 2054520"/>
                <a:gd name="textAreaTop" fmla="*/ 0 h 2054520"/>
                <a:gd name="textAreaBottom" fmla="*/ 2054880 h 2054520"/>
              </a:gdLst>
              <a:ahLst/>
              <a:rect l="textAreaLeft" t="textAreaTop" r="textAreaRight" b="textAreaBottom"/>
              <a:pathLst>
                <a:path w="2054824" h="2054824">
                  <a:moveTo>
                    <a:pt x="0" y="342478"/>
                  </a:moveTo>
                  <a:cubicBezTo>
                    <a:pt x="0" y="153333"/>
                    <a:pt x="153333" y="0"/>
                    <a:pt x="342478" y="0"/>
                  </a:cubicBezTo>
                  <a:lnTo>
                    <a:pt x="1712346" y="0"/>
                  </a:lnTo>
                  <a:cubicBezTo>
                    <a:pt x="1901491" y="0"/>
                    <a:pt x="2054824" y="153333"/>
                    <a:pt x="2054824" y="342478"/>
                  </a:cubicBezTo>
                  <a:lnTo>
                    <a:pt x="2054824" y="1712346"/>
                  </a:lnTo>
                  <a:cubicBezTo>
                    <a:pt x="2054824" y="1901491"/>
                    <a:pt x="1901491" y="2054824"/>
                    <a:pt x="1712346" y="2054824"/>
                  </a:cubicBezTo>
                  <a:lnTo>
                    <a:pt x="342478" y="2054824"/>
                  </a:lnTo>
                  <a:cubicBezTo>
                    <a:pt x="153333" y="2054824"/>
                    <a:pt x="0" y="1901491"/>
                    <a:pt x="0" y="1712346"/>
                  </a:cubicBezTo>
                  <a:lnTo>
                    <a:pt x="0" y="342478"/>
                  </a:lnTo>
                  <a:close/>
                </a:path>
              </a:pathLst>
            </a:custGeom>
            <a:solidFill>
              <a:srgbClr val="ac7451"/>
            </a:solidFill>
            <a:ln cap="rnd" w="15873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245160" rIns="245160" tIns="245160" bIns="245160" anchor="ctr" anchorCtr="1">
              <a:noAutofit/>
            </a:bodyPr>
            <a:p>
              <a:pPr algn="ctr" defTabSz="1689120">
                <a:lnSpc>
                  <a:spcPct val="9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hu-HU" sz="3800" spc="-1" strike="noStrike">
                  <a:solidFill>
                    <a:srgbClr val="ffffff"/>
                  </a:solidFill>
                  <a:latin typeface="Calisto MT"/>
                </a:rPr>
                <a:t>CS0 images</a:t>
              </a:r>
              <a:endParaRPr b="0" lang="hu-HU" sz="3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6" name="Freeform: Shape 7"/>
            <p:cNvSpPr/>
            <p:nvPr/>
          </p:nvSpPr>
          <p:spPr>
            <a:xfrm>
              <a:off x="5989680" y="3325320"/>
              <a:ext cx="2054520" cy="2054520"/>
            </a:xfrm>
            <a:custGeom>
              <a:avLst/>
              <a:gdLst>
                <a:gd name="textAreaLeft" fmla="*/ 0 w 2054520"/>
                <a:gd name="textAreaRight" fmla="*/ 2054880 w 2054520"/>
                <a:gd name="textAreaTop" fmla="*/ 0 h 2054520"/>
                <a:gd name="textAreaBottom" fmla="*/ 2054880 h 2054520"/>
              </a:gdLst>
              <a:ahLst/>
              <a:rect l="textAreaLeft" t="textAreaTop" r="textAreaRight" b="textAreaBottom"/>
              <a:pathLst>
                <a:path w="2054824" h="2054824">
                  <a:moveTo>
                    <a:pt x="0" y="342478"/>
                  </a:moveTo>
                  <a:cubicBezTo>
                    <a:pt x="0" y="153333"/>
                    <a:pt x="153333" y="0"/>
                    <a:pt x="342478" y="0"/>
                  </a:cubicBezTo>
                  <a:lnTo>
                    <a:pt x="1712346" y="0"/>
                  </a:lnTo>
                  <a:cubicBezTo>
                    <a:pt x="1901491" y="0"/>
                    <a:pt x="2054824" y="153333"/>
                    <a:pt x="2054824" y="342478"/>
                  </a:cubicBezTo>
                  <a:lnTo>
                    <a:pt x="2054824" y="1712346"/>
                  </a:lnTo>
                  <a:cubicBezTo>
                    <a:pt x="2054824" y="1901491"/>
                    <a:pt x="1901491" y="2054824"/>
                    <a:pt x="1712346" y="2054824"/>
                  </a:cubicBezTo>
                  <a:lnTo>
                    <a:pt x="342478" y="2054824"/>
                  </a:lnTo>
                  <a:cubicBezTo>
                    <a:pt x="153333" y="2054824"/>
                    <a:pt x="0" y="1901491"/>
                    <a:pt x="0" y="1712346"/>
                  </a:cubicBezTo>
                  <a:lnTo>
                    <a:pt x="0" y="342478"/>
                  </a:lnTo>
                  <a:close/>
                </a:path>
              </a:pathLst>
            </a:custGeom>
            <a:solidFill>
              <a:srgbClr val="ac8c66"/>
            </a:solidFill>
            <a:ln cap="rnd" w="15873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245160" rIns="245160" tIns="245160" bIns="245160" anchor="ctr" anchorCtr="1">
              <a:noAutofit/>
            </a:bodyPr>
            <a:p>
              <a:pPr algn="ctr" defTabSz="1689120">
                <a:lnSpc>
                  <a:spcPct val="9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hu-HU" sz="3800" spc="-1" strike="noStrike">
                  <a:solidFill>
                    <a:srgbClr val="ffffff"/>
                  </a:solidFill>
                  <a:latin typeface="Calisto MT"/>
                </a:rPr>
                <a:t>Soft delete</a:t>
              </a:r>
              <a:endParaRPr b="0" lang="hu-HU" sz="3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7" name="Freeform: Shape 8"/>
            <p:cNvSpPr/>
            <p:nvPr/>
          </p:nvSpPr>
          <p:spPr>
            <a:xfrm>
              <a:off x="8202600" y="3325320"/>
              <a:ext cx="2054520" cy="2054520"/>
            </a:xfrm>
            <a:custGeom>
              <a:avLst/>
              <a:gdLst>
                <a:gd name="textAreaLeft" fmla="*/ 0 w 2054520"/>
                <a:gd name="textAreaRight" fmla="*/ 2054880 w 2054520"/>
                <a:gd name="textAreaTop" fmla="*/ 0 h 2054520"/>
                <a:gd name="textAreaBottom" fmla="*/ 2054880 h 2054520"/>
              </a:gdLst>
              <a:ahLst/>
              <a:rect l="textAreaLeft" t="textAreaTop" r="textAreaRight" b="textAreaBottom"/>
              <a:pathLst>
                <a:path w="2054824" h="2054824">
                  <a:moveTo>
                    <a:pt x="0" y="342478"/>
                  </a:moveTo>
                  <a:cubicBezTo>
                    <a:pt x="0" y="153333"/>
                    <a:pt x="153333" y="0"/>
                    <a:pt x="342478" y="0"/>
                  </a:cubicBezTo>
                  <a:lnTo>
                    <a:pt x="1712346" y="0"/>
                  </a:lnTo>
                  <a:cubicBezTo>
                    <a:pt x="1901491" y="0"/>
                    <a:pt x="2054824" y="153333"/>
                    <a:pt x="2054824" y="342478"/>
                  </a:cubicBezTo>
                  <a:lnTo>
                    <a:pt x="2054824" y="1712346"/>
                  </a:lnTo>
                  <a:cubicBezTo>
                    <a:pt x="2054824" y="1901491"/>
                    <a:pt x="1901491" y="2054824"/>
                    <a:pt x="1712346" y="2054824"/>
                  </a:cubicBezTo>
                  <a:lnTo>
                    <a:pt x="342478" y="2054824"/>
                  </a:lnTo>
                  <a:cubicBezTo>
                    <a:pt x="153333" y="2054824"/>
                    <a:pt x="0" y="1901491"/>
                    <a:pt x="0" y="1712346"/>
                  </a:cubicBezTo>
                  <a:lnTo>
                    <a:pt x="0" y="342478"/>
                  </a:lnTo>
                  <a:close/>
                </a:path>
              </a:pathLst>
            </a:custGeom>
            <a:solidFill>
              <a:srgbClr val="ad9d7b"/>
            </a:solidFill>
            <a:ln cap="rnd" w="15873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245160" rIns="245160" tIns="245160" bIns="245160" anchor="ctr" anchorCtr="1">
              <a:noAutofit/>
            </a:bodyPr>
            <a:p>
              <a:pPr algn="ctr" defTabSz="1689120">
                <a:lnSpc>
                  <a:spcPct val="9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hu-HU" sz="3800" spc="-1" strike="noStrike">
                  <a:solidFill>
                    <a:srgbClr val="ffffff"/>
                  </a:solidFill>
                  <a:latin typeface="Calisto MT"/>
                </a:rPr>
                <a:t>Hashes</a:t>
              </a:r>
              <a:endParaRPr b="0" lang="hu-HU" sz="3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Kép 2" descr="A képen tér, Univerzum, Világűr, galaxis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79" name="Szövegdoboz 3"/>
          <p:cNvSpPr/>
          <p:nvPr/>
        </p:nvSpPr>
        <p:spPr>
          <a:xfrm>
            <a:off x="2135520" y="2647080"/>
            <a:ext cx="792036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9600" spc="-1" strike="noStrike">
                <a:solidFill>
                  <a:srgbClr val="ffffff"/>
                </a:solidFill>
                <a:latin typeface="Impact"/>
              </a:rPr>
              <a:t>TESTING</a:t>
            </a:r>
            <a:endParaRPr b="0" lang="hu-H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zövegdoboz 4"/>
          <p:cNvSpPr/>
          <p:nvPr/>
        </p:nvSpPr>
        <p:spPr>
          <a:xfrm>
            <a:off x="2787120" y="222120"/>
            <a:ext cx="662580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6000" spc="-1" strike="noStrike">
                <a:solidFill>
                  <a:srgbClr val="ffffff"/>
                </a:solidFill>
                <a:latin typeface="Impact"/>
              </a:rPr>
              <a:t>Postman – API tests</a:t>
            </a:r>
            <a:endParaRPr b="0" lang="hu-H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1" name="Kép 1" descr="A képen szöveg, képernyőkép, szoftver, Multimédiás szoftver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1301400" y="1238760"/>
            <a:ext cx="9600480" cy="527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Kép 1" descr="A képen képernyőkép, fekete, fekete-fehér, tervezés látható&#10;&#10;Lehet, hogy a mesterséges intelligencia által generált tartalom helytelen."/>
          <p:cNvPicPr/>
          <p:nvPr/>
        </p:nvPicPr>
        <p:blipFill>
          <a:blip r:embed="rId2"/>
          <a:stretch/>
        </p:blipFill>
        <p:spPr>
          <a:xfrm flipH="1">
            <a:off x="36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83" name="Szövegdoboz 4"/>
          <p:cNvSpPr/>
          <p:nvPr/>
        </p:nvSpPr>
        <p:spPr>
          <a:xfrm>
            <a:off x="3710880" y="381960"/>
            <a:ext cx="847692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6000" spc="-1" strike="noStrike">
                <a:solidFill>
                  <a:srgbClr val="ffffff"/>
                </a:solidFill>
                <a:latin typeface="Impact"/>
              </a:rPr>
              <a:t>Backend - FUNCTIONAL test </a:t>
            </a:r>
            <a:endParaRPr b="0" lang="hu-H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4" name="Kép 3" descr="A képen szöveg, elektronika, képernyőkép, szoftver látható&#10;&#10;Lehet, hogy a mesterséges intelligencia által generált tartalom helytelen."/>
          <p:cNvPicPr/>
          <p:nvPr/>
        </p:nvPicPr>
        <p:blipFill>
          <a:blip r:embed="rId3"/>
          <a:stretch/>
        </p:blipFill>
        <p:spPr>
          <a:xfrm>
            <a:off x="515520" y="1706040"/>
            <a:ext cx="7434360" cy="4206600"/>
          </a:xfrm>
          <a:prstGeom prst="rect">
            <a:avLst/>
          </a:prstGeom>
          <a:ln w="0">
            <a:noFill/>
          </a:ln>
        </p:spPr>
      </p:pic>
      <p:pic>
        <p:nvPicPr>
          <p:cNvPr id="385" name="Kép 2" descr="A képen szöveg, képernyőkép, szoftver, Operációs rendszer látható&#10;&#10;Lehet, hogy a mesterséges intelligencia által generált tartalom helytelen."/>
          <p:cNvPicPr/>
          <p:nvPr/>
        </p:nvPicPr>
        <p:blipFill>
          <a:blip r:embed="rId4"/>
          <a:stretch/>
        </p:blipFill>
        <p:spPr>
          <a:xfrm>
            <a:off x="6378480" y="3345480"/>
            <a:ext cx="5162040" cy="313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zövegdoboz 4"/>
          <p:cNvSpPr/>
          <p:nvPr/>
        </p:nvSpPr>
        <p:spPr>
          <a:xfrm>
            <a:off x="2675160" y="178200"/>
            <a:ext cx="683784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hu-HU" sz="6000" spc="-1" strike="noStrike">
                <a:solidFill>
                  <a:srgbClr val="ffffff"/>
                </a:solidFill>
                <a:latin typeface="Impact"/>
                <a:ea typeface="Calisto MT"/>
              </a:rPr>
              <a:t> </a:t>
            </a:r>
            <a:r>
              <a:rPr b="0" lang="hu-HU" sz="6000" spc="-1" strike="noStrike">
                <a:solidFill>
                  <a:srgbClr val="ffffff"/>
                </a:solidFill>
                <a:latin typeface="Impact"/>
                <a:ea typeface="Calisto MT"/>
              </a:rPr>
              <a:t>Module</a:t>
            </a:r>
            <a:r>
              <a:rPr b="1" lang="hu-HU" sz="6000" spc="-1" strike="noStrike">
                <a:solidFill>
                  <a:srgbClr val="ffffff"/>
                </a:solidFill>
                <a:latin typeface="Impact"/>
                <a:ea typeface="Calisto MT"/>
              </a:rPr>
              <a:t> </a:t>
            </a:r>
            <a:r>
              <a:rPr b="0" lang="hu-HU" sz="6000" spc="-1" strike="noStrike">
                <a:solidFill>
                  <a:srgbClr val="ffffff"/>
                </a:solidFill>
                <a:latin typeface="Impact"/>
                <a:ea typeface="Calisto MT"/>
              </a:rPr>
              <a:t>validations</a:t>
            </a:r>
            <a:endParaRPr b="0" lang="hu-H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7" name="Kép 2" descr="A képen szöveg, képernyőkép látható&#10;&#10;Lehet, hogy a mesterséges intelligencia által generált tartalom helytelen."/>
          <p:cNvPicPr/>
          <p:nvPr/>
        </p:nvPicPr>
        <p:blipFill>
          <a:blip r:embed="rId2"/>
          <a:stretch/>
        </p:blipFill>
        <p:spPr>
          <a:xfrm>
            <a:off x="8314200" y="2070000"/>
            <a:ext cx="3238200" cy="3104640"/>
          </a:xfrm>
          <a:prstGeom prst="rect">
            <a:avLst/>
          </a:prstGeom>
          <a:ln w="0">
            <a:noFill/>
          </a:ln>
        </p:spPr>
      </p:pic>
      <p:pic>
        <p:nvPicPr>
          <p:cNvPr id="388" name="Kép 3" descr="A képen szöveg, képernyőkép, Betűtípus látható&#10;&#10;Lehet, hogy a mesterséges intelligencia által generált tartalom helytelen."/>
          <p:cNvPicPr/>
          <p:nvPr/>
        </p:nvPicPr>
        <p:blipFill>
          <a:blip r:embed="rId3"/>
          <a:srcRect l="0" t="0" r="23601" b="0"/>
          <a:stretch/>
        </p:blipFill>
        <p:spPr>
          <a:xfrm>
            <a:off x="642600" y="1328400"/>
            <a:ext cx="7427880" cy="480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zövegdoboz 4"/>
          <p:cNvSpPr/>
          <p:nvPr/>
        </p:nvSpPr>
        <p:spPr>
          <a:xfrm>
            <a:off x="853200" y="2921400"/>
            <a:ext cx="662580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6000" spc="-1" strike="noStrike">
                <a:solidFill>
                  <a:srgbClr val="ffffff"/>
                </a:solidFill>
                <a:latin typeface="Impact"/>
              </a:rPr>
              <a:t>Factory</a:t>
            </a:r>
            <a:endParaRPr b="0" lang="hu-H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0" name="Kép 1" descr="A képen szöveg, képernyőkép, Betűtípus, dokumentum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4053600" y="177480"/>
            <a:ext cx="7928280" cy="649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Kép 1" descr="A képen személy, fedett pályás, ruházat, számítógép látható&#10;&#10;Lehet, hogy a mesterséges intelligencia által generált tartalom helytelen."/>
          <p:cNvPicPr/>
          <p:nvPr/>
        </p:nvPicPr>
        <p:blipFill>
          <a:blip r:embed="rId2"/>
          <a:srcRect l="0" t="0" r="17119" b="0"/>
          <a:stretch/>
        </p:blipFill>
        <p:spPr>
          <a:xfrm rot="5400000">
            <a:off x="-1101240" y="1094400"/>
            <a:ext cx="6857640" cy="4654080"/>
          </a:xfrm>
          <a:prstGeom prst="rect">
            <a:avLst/>
          </a:prstGeom>
          <a:ln w="0">
            <a:noFill/>
          </a:ln>
        </p:spPr>
      </p:pic>
      <p:pic>
        <p:nvPicPr>
          <p:cNvPr id="392" name="Kép 2" descr="A képen fedett pályás, személy, fal, computer látható&#10;&#10;Lehet, hogy a mesterséges intelligencia által generált tartalom helytelen."/>
          <p:cNvPicPr/>
          <p:nvPr/>
        </p:nvPicPr>
        <p:blipFill>
          <a:blip r:embed="rId3"/>
          <a:srcRect l="1349" t="0" r="36829" b="0"/>
          <a:stretch/>
        </p:blipFill>
        <p:spPr>
          <a:xfrm>
            <a:off x="4654440" y="7200"/>
            <a:ext cx="7537320" cy="6857640"/>
          </a:xfrm>
          <a:prstGeom prst="rect">
            <a:avLst/>
          </a:prstGeom>
          <a:ln w="0">
            <a:noFill/>
          </a:ln>
        </p:spPr>
      </p:pic>
      <p:sp>
        <p:nvSpPr>
          <p:cNvPr id="393" name="Freeform 5"/>
          <p:cNvSpPr/>
          <p:nvPr/>
        </p:nvSpPr>
        <p:spPr>
          <a:xfrm rot="5400000">
            <a:off x="2769840" y="444960"/>
            <a:ext cx="1995120" cy="7534440"/>
          </a:xfrm>
          <a:custGeom>
            <a:avLst/>
            <a:gdLst>
              <a:gd name="textAreaLeft" fmla="*/ 56520 w 1995120"/>
              <a:gd name="textAreaRight" fmla="*/ 1938600 w 1995120"/>
              <a:gd name="textAreaTop" fmla="*/ 56520 h 7534440"/>
              <a:gd name="textAreaBottom" fmla="*/ 7532280 h 7534440"/>
            </a:gdLst>
            <a:ahLst/>
            <a:rect l="textAreaLeft" t="textAreaTop" r="textAreaRight" b="textAreaBottom"/>
            <a:pathLst>
              <a:path w="5543" h="20930">
                <a:moveTo>
                  <a:pt x="537" y="0"/>
                </a:moveTo>
                <a:lnTo>
                  <a:pt x="5006" y="0"/>
                </a:lnTo>
                <a:arcTo wR="536.50697" hR="536.50697" stAng="16200000" swAng="5400000"/>
                <a:lnTo>
                  <a:pt x="5543" y="20908"/>
                </a:lnTo>
                <a:arcTo wR="22.172" hR="22.172" stAng="0" swAng="5400000"/>
                <a:lnTo>
                  <a:pt x="22" y="20930"/>
                </a:lnTo>
                <a:arcTo wR="22.172" hR="22.172" stAng="5400000" swAng="5400000"/>
                <a:lnTo>
                  <a:pt x="0" y="537"/>
                </a:lnTo>
                <a:arcTo wR="536.50697" hR="536.50697" stAng="10800000" swAng="5400000"/>
                <a:close/>
              </a:path>
            </a:pathLst>
          </a:custGeom>
          <a:noFill/>
          <a:ln w="0">
            <a:noFill/>
          </a:ln>
          <a:effectLst>
            <a:outerShdw algn="tl" dir="5400000" dist="3816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394" name="Szövegdoboz 4"/>
          <p:cNvSpPr/>
          <p:nvPr/>
        </p:nvSpPr>
        <p:spPr>
          <a:xfrm>
            <a:off x="804240" y="3496680"/>
            <a:ext cx="643572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defTabSz="4572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4400" spc="-1" strike="noStrike">
                <a:solidFill>
                  <a:srgbClr val="dadada"/>
                </a:solidFill>
                <a:latin typeface="Impact"/>
              </a:rPr>
              <a:t>Frontend testing</a:t>
            </a:r>
            <a:endParaRPr b="0" lang="hu-H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zövegdoboz 210"/>
          <p:cNvSpPr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rmAutofit/>
          </a:bodyPr>
          <a:p>
            <a:pPr algn="ctr" defTabSz="4572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dadada"/>
                </a:solidFill>
                <a:latin typeface="Impact"/>
              </a:rPr>
              <a:t>Order of tests</a:t>
            </a:r>
            <a:endParaRPr b="0" lang="hu-HU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6" name="Picture 215" descr=""/>
          <p:cNvPicPr/>
          <p:nvPr/>
        </p:nvPicPr>
        <p:blipFill>
          <a:blip r:embed="rId2"/>
          <a:srcRect l="798" t="2668" r="616" b="0"/>
          <a:stretch/>
        </p:blipFill>
        <p:spPr>
          <a:xfrm>
            <a:off x="0" y="1731960"/>
            <a:ext cx="12191760" cy="5125680"/>
          </a:xfrm>
          <a:prstGeom prst="rect">
            <a:avLst/>
          </a:prstGeom>
          <a:ln w="0">
            <a:noFill/>
          </a:ln>
        </p:spPr>
      </p:pic>
      <p:grpSp>
        <p:nvGrpSpPr>
          <p:cNvPr id="397" name="Szövegdoboz 2"/>
          <p:cNvGrpSpPr/>
          <p:nvPr/>
        </p:nvGrpSpPr>
        <p:grpSpPr>
          <a:xfrm>
            <a:off x="922320" y="2208240"/>
            <a:ext cx="10337400" cy="3267360"/>
            <a:chOff x="922320" y="2208240"/>
            <a:chExt cx="10337400" cy="3267360"/>
          </a:xfrm>
        </p:grpSpPr>
        <p:sp>
          <p:nvSpPr>
            <p:cNvPr id="398" name="Freeform: Shape 4"/>
            <p:cNvSpPr/>
            <p:nvPr/>
          </p:nvSpPr>
          <p:spPr>
            <a:xfrm>
              <a:off x="2366280" y="259632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399" name="Freeform: Shape 5"/>
            <p:cNvSpPr/>
            <p:nvPr/>
          </p:nvSpPr>
          <p:spPr>
            <a:xfrm>
              <a:off x="922320" y="220824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Header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0" name="Freeform: Shape 6"/>
            <p:cNvSpPr/>
            <p:nvPr/>
          </p:nvSpPr>
          <p:spPr>
            <a:xfrm>
              <a:off x="4144680" y="259632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01" name="Freeform: Shape 7"/>
            <p:cNvSpPr/>
            <p:nvPr/>
          </p:nvSpPr>
          <p:spPr>
            <a:xfrm>
              <a:off x="2700720" y="220824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redirections when user is / is not logged in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2" name="Freeform: Shape 8"/>
            <p:cNvSpPr/>
            <p:nvPr/>
          </p:nvSpPr>
          <p:spPr>
            <a:xfrm>
              <a:off x="5923080" y="259632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03" name="Freeform: Shape 9"/>
            <p:cNvSpPr/>
            <p:nvPr/>
          </p:nvSpPr>
          <p:spPr>
            <a:xfrm>
              <a:off x="4479120" y="220824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Footer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4" name="Freeform: Shape 10"/>
            <p:cNvSpPr/>
            <p:nvPr/>
          </p:nvSpPr>
          <p:spPr>
            <a:xfrm>
              <a:off x="7701480" y="259632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05" name="Freeform: Shape 11"/>
            <p:cNvSpPr/>
            <p:nvPr/>
          </p:nvSpPr>
          <p:spPr>
            <a:xfrm>
              <a:off x="6257520" y="220824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navigation URL for social media icons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6" name="Freeform: Shape 12"/>
            <p:cNvSpPr/>
            <p:nvPr/>
          </p:nvSpPr>
          <p:spPr>
            <a:xfrm>
              <a:off x="9479880" y="259632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07" name="Freeform: Shape 13"/>
            <p:cNvSpPr/>
            <p:nvPr/>
          </p:nvSpPr>
          <p:spPr>
            <a:xfrm>
              <a:off x="8035920" y="220824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Main-site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8" name="Freeform: Shape 14"/>
            <p:cNvSpPr/>
            <p:nvPr/>
          </p:nvSpPr>
          <p:spPr>
            <a:xfrm>
              <a:off x="1645200" y="3074040"/>
              <a:ext cx="8891640" cy="301680"/>
            </a:xfrm>
            <a:custGeom>
              <a:avLst/>
              <a:gdLst>
                <a:gd name="textAreaLeft" fmla="*/ 0 w 8891640"/>
                <a:gd name="textAreaRight" fmla="*/ 8892000 w 8891640"/>
                <a:gd name="textAreaTop" fmla="*/ 0 h 301680"/>
                <a:gd name="textAreaBottom" fmla="*/ 302040 h 301680"/>
              </a:gdLst>
              <a:ahLst/>
              <a:rect l="textAreaLeft" t="textAreaTop" r="textAreaRight" b="textAreaBottom"/>
              <a:pathLst>
                <a:path w="8892128" h="301951">
                  <a:moveTo>
                    <a:pt x="8892128" y="0"/>
                  </a:moveTo>
                  <a:lnTo>
                    <a:pt x="8892128" y="168075"/>
                  </a:lnTo>
                  <a:lnTo>
                    <a:pt x="0" y="168075"/>
                  </a:lnTo>
                  <a:lnTo>
                    <a:pt x="0" y="301951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4236480" rIns="4236480" tIns="149400" bIns="14940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09" name="Freeform: Shape 15"/>
            <p:cNvSpPr/>
            <p:nvPr/>
          </p:nvSpPr>
          <p:spPr>
            <a:xfrm>
              <a:off x="9814320" y="220824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button redirections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0" name="Freeform: Shape 16"/>
            <p:cNvSpPr/>
            <p:nvPr/>
          </p:nvSpPr>
          <p:spPr>
            <a:xfrm>
              <a:off x="2366280" y="379620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11" name="Freeform: Shape 17"/>
            <p:cNvSpPr/>
            <p:nvPr/>
          </p:nvSpPr>
          <p:spPr>
            <a:xfrm>
              <a:off x="922320" y="340812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login with credentials &amp; unicard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2" name="Freeform: Shape 18"/>
            <p:cNvSpPr/>
            <p:nvPr/>
          </p:nvSpPr>
          <p:spPr>
            <a:xfrm>
              <a:off x="4144680" y="379620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13" name="Freeform: Shape 19"/>
            <p:cNvSpPr/>
            <p:nvPr/>
          </p:nvSpPr>
          <p:spPr>
            <a:xfrm>
              <a:off x="2700720" y="340812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registration &amp; unicard download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4" name="Freeform: Shape 20"/>
            <p:cNvSpPr/>
            <p:nvPr/>
          </p:nvSpPr>
          <p:spPr>
            <a:xfrm>
              <a:off x="5923080" y="379620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15" name="Freeform: Shape 21"/>
            <p:cNvSpPr/>
            <p:nvPr/>
          </p:nvSpPr>
          <p:spPr>
            <a:xfrm>
              <a:off x="4479120" y="340812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website &amp; uninote saving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6" name="Freeform: Shape 22"/>
            <p:cNvSpPr/>
            <p:nvPr/>
          </p:nvSpPr>
          <p:spPr>
            <a:xfrm>
              <a:off x="7701480" y="379620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17" name="Freeform: Shape 23"/>
            <p:cNvSpPr/>
            <p:nvPr/>
          </p:nvSpPr>
          <p:spPr>
            <a:xfrm>
              <a:off x="6257520" y="340812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save unicard after logging in by entering password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8" name="Freeform: Shape 24"/>
            <p:cNvSpPr/>
            <p:nvPr/>
          </p:nvSpPr>
          <p:spPr>
            <a:xfrm>
              <a:off x="9479880" y="379620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19" name="Freeform: Shape 25"/>
            <p:cNvSpPr/>
            <p:nvPr/>
          </p:nvSpPr>
          <p:spPr>
            <a:xfrm>
              <a:off x="8035920" y="340812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date &amp; time display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0" name="Freeform: Shape 26"/>
            <p:cNvSpPr/>
            <p:nvPr/>
          </p:nvSpPr>
          <p:spPr>
            <a:xfrm>
              <a:off x="1645200" y="4273920"/>
              <a:ext cx="8891640" cy="301680"/>
            </a:xfrm>
            <a:custGeom>
              <a:avLst/>
              <a:gdLst>
                <a:gd name="textAreaLeft" fmla="*/ 0 w 8891640"/>
                <a:gd name="textAreaRight" fmla="*/ 8892000 w 8891640"/>
                <a:gd name="textAreaTop" fmla="*/ 0 h 301680"/>
                <a:gd name="textAreaBottom" fmla="*/ 302040 h 301680"/>
              </a:gdLst>
              <a:ahLst/>
              <a:rect l="textAreaLeft" t="textAreaTop" r="textAreaRight" b="textAreaBottom"/>
              <a:pathLst>
                <a:path w="8892128" h="301951">
                  <a:moveTo>
                    <a:pt x="8892128" y="0"/>
                  </a:moveTo>
                  <a:lnTo>
                    <a:pt x="8892128" y="168075"/>
                  </a:lnTo>
                  <a:lnTo>
                    <a:pt x="0" y="168075"/>
                  </a:lnTo>
                  <a:lnTo>
                    <a:pt x="0" y="301951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4236480" rIns="4236480" tIns="149400" bIns="14940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21" name="Freeform: Shape 27"/>
            <p:cNvSpPr/>
            <p:nvPr/>
          </p:nvSpPr>
          <p:spPr>
            <a:xfrm>
              <a:off x="9814320" y="340812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Groups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2" name="Freeform: Shape 28"/>
            <p:cNvSpPr/>
            <p:nvPr/>
          </p:nvSpPr>
          <p:spPr>
            <a:xfrm>
              <a:off x="2366280" y="499644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23" name="Freeform: Shape 29"/>
            <p:cNvSpPr/>
            <p:nvPr/>
          </p:nvSpPr>
          <p:spPr>
            <a:xfrm>
              <a:off x="922320" y="460836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ability to create group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4" name="Freeform: Shape 30"/>
            <p:cNvSpPr/>
            <p:nvPr/>
          </p:nvSpPr>
          <p:spPr>
            <a:xfrm>
              <a:off x="4144680" y="499644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25" name="Freeform: Shape 31"/>
            <p:cNvSpPr/>
            <p:nvPr/>
          </p:nvSpPr>
          <p:spPr>
            <a:xfrm>
              <a:off x="2700720" y="460836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join &amp; leave &amp; open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6" name="Freeform: Shape 32"/>
            <p:cNvSpPr/>
            <p:nvPr/>
          </p:nvSpPr>
          <p:spPr>
            <a:xfrm>
              <a:off x="5923080" y="499644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27" name="Freeform: Shape 33"/>
            <p:cNvSpPr/>
            <p:nvPr/>
          </p:nvSpPr>
          <p:spPr>
            <a:xfrm>
              <a:off x="4479120" y="460836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event creation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8" name="Freeform: Shape 34"/>
            <p:cNvSpPr/>
            <p:nvPr/>
          </p:nvSpPr>
          <p:spPr>
            <a:xfrm>
              <a:off x="7701480" y="499644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29" name="Freeform: Shape 35"/>
            <p:cNvSpPr/>
            <p:nvPr/>
          </p:nvSpPr>
          <p:spPr>
            <a:xfrm>
              <a:off x="6257520" y="460836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adding event interest &amp; participation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0" name="Freeform: Shape 36"/>
            <p:cNvSpPr/>
            <p:nvPr/>
          </p:nvSpPr>
          <p:spPr>
            <a:xfrm>
              <a:off x="9479880" y="4996440"/>
              <a:ext cx="301680" cy="91080"/>
            </a:xfrm>
            <a:custGeom>
              <a:avLst/>
              <a:gdLst>
                <a:gd name="textAreaLeft" fmla="*/ 0 w 301680"/>
                <a:gd name="textAreaRight" fmla="*/ 302040 w 301680"/>
                <a:gd name="textAreaTop" fmla="*/ 0 h 91080"/>
                <a:gd name="textAreaBottom" fmla="*/ 91440 h 91080"/>
              </a:gdLst>
              <a:ahLst/>
              <a:rect l="textAreaLeft" t="textAreaTop" r="textAreaRight" b="textAreaBottom"/>
              <a:pathLst>
                <a:path w="301951" h="91440">
                  <a:moveTo>
                    <a:pt x="0" y="45720"/>
                  </a:moveTo>
                  <a:lnTo>
                    <a:pt x="301951" y="45720"/>
                  </a:lnTo>
                </a:path>
              </a:pathLst>
            </a:custGeom>
            <a:noFill/>
            <a:ln cap="rnd" w="9528">
              <a:solidFill>
                <a:srgbClr val="b34119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155520" rIns="155520" tIns="43920" bIns="43920" anchor="ctr" anchorCtr="1">
              <a:noAutofit/>
            </a:bodyPr>
            <a:p>
              <a:pPr algn="ctr" defTabSz="222120">
                <a:lnSpc>
                  <a:spcPct val="90000"/>
                </a:lnSpc>
                <a:spcAft>
                  <a:spcPts val="201"/>
                </a:spcAft>
                <a:tabLst>
                  <a:tab algn="l" pos="0"/>
                </a:tabLst>
              </a:pPr>
              <a:endParaRPr b="0" lang="en-US" sz="5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31" name="Freeform: Shape 37"/>
            <p:cNvSpPr/>
            <p:nvPr/>
          </p:nvSpPr>
          <p:spPr>
            <a:xfrm>
              <a:off x="8035920" y="460836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post &amp; comment creation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2" name="Freeform: Shape 38"/>
            <p:cNvSpPr/>
            <p:nvPr/>
          </p:nvSpPr>
          <p:spPr>
            <a:xfrm>
              <a:off x="9814320" y="4608360"/>
              <a:ext cx="1445400" cy="867240"/>
            </a:xfrm>
            <a:custGeom>
              <a:avLst/>
              <a:gdLst>
                <a:gd name="textAreaLeft" fmla="*/ 0 w 1445400"/>
                <a:gd name="textAreaRight" fmla="*/ 1445760 w 1445400"/>
                <a:gd name="textAreaTop" fmla="*/ 0 h 867240"/>
                <a:gd name="textAreaBottom" fmla="*/ 867600 h 867240"/>
              </a:gdLst>
              <a:ahLst/>
              <a:rect l="textAreaLeft" t="textAreaTop" r="textAreaRight" b="textAreaBottom"/>
              <a:pathLst>
                <a:path w="1445874" h="867524">
                  <a:moveTo>
                    <a:pt x="0" y="0"/>
                  </a:moveTo>
                  <a:lnTo>
                    <a:pt x="1445874" y="0"/>
                  </a:lnTo>
                  <a:lnTo>
                    <a:pt x="1445874" y="867524"/>
                  </a:lnTo>
                  <a:lnTo>
                    <a:pt x="0" y="86752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5e47"/>
                </a:gs>
                <a:gs pos="100000">
                  <a:srgbClr val="a13b1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0920" rIns="70920" tIns="74520" bIns="74520" anchor="ctr" anchorCtr="1">
              <a:noAutofit/>
            </a:bodyPr>
            <a:p>
              <a:pPr algn="ctr" defTabSz="57780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r>
                <a:rPr b="1" lang="hu-HU" sz="1300" spc="-1" strike="noStrike">
                  <a:solidFill>
                    <a:srgbClr val="ffffff"/>
                  </a:solidFill>
                  <a:latin typeface="Calisto MT"/>
                </a:rPr>
                <a:t>adding credit to posts</a:t>
              </a:r>
              <a:endParaRPr b="0" lang="hu-HU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17"/>
          <p:cNvSpPr/>
          <p:nvPr/>
        </p:nvSpPr>
        <p:spPr>
          <a:xfrm>
            <a:off x="321480" y="320040"/>
            <a:ext cx="11548440" cy="6217560"/>
          </a:xfrm>
          <a:prstGeom prst="rect">
            <a:avLst/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321" name="Szövegdoboz 1"/>
          <p:cNvSpPr/>
          <p:nvPr/>
        </p:nvSpPr>
        <p:spPr>
          <a:xfrm>
            <a:off x="913680" y="963360"/>
            <a:ext cx="3740400" cy="48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r" defTabSz="4572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5400" spc="-1" strike="noStrike">
                <a:solidFill>
                  <a:srgbClr val="dadada"/>
                </a:solidFill>
                <a:latin typeface="Impact"/>
              </a:rPr>
              <a:t>Table of</a:t>
            </a:r>
            <a:endParaRPr b="0" lang="hu-HU" sz="5400" spc="-1" strike="noStrike">
              <a:solidFill>
                <a:srgbClr val="ffffff"/>
              </a:solidFill>
              <a:latin typeface="Arial"/>
            </a:endParaRPr>
          </a:p>
          <a:p>
            <a:pPr algn="r" defTabSz="4572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5400" spc="-1" strike="noStrike">
                <a:solidFill>
                  <a:srgbClr val="dadada"/>
                </a:solidFill>
                <a:latin typeface="Impact"/>
              </a:rPr>
              <a:t>Contents</a:t>
            </a:r>
            <a:endParaRPr b="0" lang="hu-HU" sz="5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22" name="Straight Connector 19"/>
          <p:cNvCxnSpPr/>
          <p:nvPr/>
        </p:nvCxnSpPr>
        <p:spPr>
          <a:xfrm>
            <a:off x="4980960" y="2057400"/>
            <a:ext cx="360" cy="2743560"/>
          </a:xfrm>
          <a:prstGeom prst="straightConnector1">
            <a:avLst/>
          </a:prstGeom>
          <a:ln cap="rnd" w="19046">
            <a:solidFill>
              <a:srgbClr val="bc451b"/>
            </a:solidFill>
            <a:round/>
          </a:ln>
        </p:spPr>
      </p:cxnSp>
      <p:sp>
        <p:nvSpPr>
          <p:cNvPr id="323" name="Szövegdoboz 3"/>
          <p:cNvSpPr/>
          <p:nvPr/>
        </p:nvSpPr>
        <p:spPr>
          <a:xfrm>
            <a:off x="5307840" y="963360"/>
            <a:ext cx="5959440" cy="48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457200">
              <a:lnSpc>
                <a:spcPct val="100000"/>
              </a:lnSpc>
              <a:spcBef>
                <a:spcPts val="7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Project Planning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7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Database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7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Backend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7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Frontend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7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Security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7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Testing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7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Tools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zövegdoboz 2"/>
          <p:cNvSpPr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rmAutofit/>
          </a:bodyPr>
          <a:p>
            <a:pPr algn="ctr" defTabSz="4572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dadada"/>
                </a:solidFill>
                <a:latin typeface="Impact"/>
              </a:rPr>
              <a:t>Order of tests</a:t>
            </a:r>
            <a:endParaRPr b="0" lang="hu-HU" sz="40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34" name="Szövegdoboz 1"/>
          <p:cNvGrpSpPr/>
          <p:nvPr/>
        </p:nvGrpSpPr>
        <p:grpSpPr>
          <a:xfrm>
            <a:off x="944640" y="1734120"/>
            <a:ext cx="10292760" cy="4054320"/>
            <a:chOff x="944640" y="1734120"/>
            <a:chExt cx="10292760" cy="4054320"/>
          </a:xfrm>
        </p:grpSpPr>
        <p:sp>
          <p:nvSpPr>
            <p:cNvPr id="435" name="Freeform: Shape 3"/>
            <p:cNvSpPr/>
            <p:nvPr/>
          </p:nvSpPr>
          <p:spPr>
            <a:xfrm>
              <a:off x="944640" y="173412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ad6e5d"/>
                </a:gs>
                <a:gs pos="100000">
                  <a:srgbClr val="8e4d39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Events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6" name="Freeform: Shape 4"/>
            <p:cNvSpPr/>
            <p:nvPr/>
          </p:nvSpPr>
          <p:spPr>
            <a:xfrm>
              <a:off x="2641320" y="2008440"/>
              <a:ext cx="330120" cy="386280"/>
            </a:xfrm>
            <a:custGeom>
              <a:avLst/>
              <a:gdLst>
                <a:gd name="textAreaLeft" fmla="*/ 0 w 330120"/>
                <a:gd name="textAreaRight" fmla="*/ 330480 w 330120"/>
                <a:gd name="textAreaTop" fmla="*/ 0 h 386280"/>
                <a:gd name="textAreaBottom" fmla="*/ 386640 h 38628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0" y="77357"/>
                  </a:moveTo>
                  <a:lnTo>
                    <a:pt x="165320" y="77357"/>
                  </a:lnTo>
                  <a:lnTo>
                    <a:pt x="165320" y="0"/>
                  </a:lnTo>
                  <a:lnTo>
                    <a:pt x="330640" y="193393"/>
                  </a:lnTo>
                  <a:lnTo>
                    <a:pt x="165320" y="386786"/>
                  </a:lnTo>
                  <a:lnTo>
                    <a:pt x="165320" y="309429"/>
                  </a:lnTo>
                  <a:lnTo>
                    <a:pt x="0" y="309429"/>
                  </a:lnTo>
                  <a:lnTo>
                    <a:pt x="0" y="77357"/>
                  </a:lnTo>
                  <a:close/>
                </a:path>
              </a:pathLst>
            </a:custGeom>
            <a:gradFill rotWithShape="0">
              <a:gsLst>
                <a:gs pos="0">
                  <a:srgbClr val="ad6e5d"/>
                </a:gs>
                <a:gs pos="100000">
                  <a:srgbClr val="8e4d39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99360" tIns="77400" bIns="7740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37" name="Freeform: Shape 5"/>
            <p:cNvSpPr/>
            <p:nvPr/>
          </p:nvSpPr>
          <p:spPr>
            <a:xfrm>
              <a:off x="3128040" y="173412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af7360"/>
                </a:gs>
                <a:gs pos="100000">
                  <a:srgbClr val="8f523c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display interested &amp; participating events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8" name="Freeform: Shape 6"/>
            <p:cNvSpPr/>
            <p:nvPr/>
          </p:nvSpPr>
          <p:spPr>
            <a:xfrm>
              <a:off x="4824720" y="2008440"/>
              <a:ext cx="330120" cy="386280"/>
            </a:xfrm>
            <a:custGeom>
              <a:avLst/>
              <a:gdLst>
                <a:gd name="textAreaLeft" fmla="*/ 0 w 330120"/>
                <a:gd name="textAreaRight" fmla="*/ 330480 w 330120"/>
                <a:gd name="textAreaTop" fmla="*/ 0 h 386280"/>
                <a:gd name="textAreaBottom" fmla="*/ 386640 h 38628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0" y="77357"/>
                  </a:moveTo>
                  <a:lnTo>
                    <a:pt x="165320" y="77357"/>
                  </a:lnTo>
                  <a:lnTo>
                    <a:pt x="165320" y="0"/>
                  </a:lnTo>
                  <a:lnTo>
                    <a:pt x="330640" y="193393"/>
                  </a:lnTo>
                  <a:lnTo>
                    <a:pt x="165320" y="386786"/>
                  </a:lnTo>
                  <a:lnTo>
                    <a:pt x="165320" y="309429"/>
                  </a:lnTo>
                  <a:lnTo>
                    <a:pt x="0" y="309429"/>
                  </a:lnTo>
                  <a:lnTo>
                    <a:pt x="0" y="77357"/>
                  </a:lnTo>
                  <a:close/>
                </a:path>
              </a:pathLst>
            </a:custGeom>
            <a:gradFill rotWithShape="0">
              <a:gsLst>
                <a:gs pos="0">
                  <a:srgbClr val="af7360"/>
                </a:gs>
                <a:gs pos="100000">
                  <a:srgbClr val="8f533c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99360" tIns="77400" bIns="7740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39" name="Freeform: Shape 7"/>
            <p:cNvSpPr/>
            <p:nvPr/>
          </p:nvSpPr>
          <p:spPr>
            <a:xfrm>
              <a:off x="5311440" y="173412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17862"/>
                </a:gs>
                <a:gs pos="100000">
                  <a:srgbClr val="91573f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Settings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0" name="Freeform: Shape 8"/>
            <p:cNvSpPr/>
            <p:nvPr/>
          </p:nvSpPr>
          <p:spPr>
            <a:xfrm>
              <a:off x="7008120" y="2008440"/>
              <a:ext cx="330120" cy="386280"/>
            </a:xfrm>
            <a:custGeom>
              <a:avLst/>
              <a:gdLst>
                <a:gd name="textAreaLeft" fmla="*/ 0 w 330120"/>
                <a:gd name="textAreaRight" fmla="*/ 330480 w 330120"/>
                <a:gd name="textAreaTop" fmla="*/ 0 h 386280"/>
                <a:gd name="textAreaBottom" fmla="*/ 386640 h 38628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0" y="77357"/>
                  </a:moveTo>
                  <a:lnTo>
                    <a:pt x="165320" y="77357"/>
                  </a:lnTo>
                  <a:lnTo>
                    <a:pt x="165320" y="0"/>
                  </a:lnTo>
                  <a:lnTo>
                    <a:pt x="330640" y="193393"/>
                  </a:lnTo>
                  <a:lnTo>
                    <a:pt x="165320" y="386786"/>
                  </a:lnTo>
                  <a:lnTo>
                    <a:pt x="165320" y="309429"/>
                  </a:lnTo>
                  <a:lnTo>
                    <a:pt x="0" y="309429"/>
                  </a:lnTo>
                  <a:lnTo>
                    <a:pt x="0" y="77357"/>
                  </a:lnTo>
                  <a:close/>
                </a:path>
              </a:pathLst>
            </a:custGeom>
            <a:gradFill rotWithShape="0">
              <a:gsLst>
                <a:gs pos="0">
                  <a:srgbClr val="b17962"/>
                </a:gs>
                <a:gs pos="100000">
                  <a:srgbClr val="91583f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99360" tIns="77400" bIns="7740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41" name="Freeform: Shape 9"/>
            <p:cNvSpPr/>
            <p:nvPr/>
          </p:nvSpPr>
          <p:spPr>
            <a:xfrm>
              <a:off x="7494840" y="173412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27d65"/>
                </a:gs>
                <a:gs pos="100000">
                  <a:srgbClr val="925d41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custom theme setting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2" name="Freeform: Shape 10"/>
            <p:cNvSpPr/>
            <p:nvPr/>
          </p:nvSpPr>
          <p:spPr>
            <a:xfrm>
              <a:off x="9191880" y="2008440"/>
              <a:ext cx="330120" cy="386280"/>
            </a:xfrm>
            <a:custGeom>
              <a:avLst/>
              <a:gdLst>
                <a:gd name="textAreaLeft" fmla="*/ 0 w 330120"/>
                <a:gd name="textAreaRight" fmla="*/ 330480 w 330120"/>
                <a:gd name="textAreaTop" fmla="*/ 0 h 386280"/>
                <a:gd name="textAreaBottom" fmla="*/ 386640 h 38628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0" y="77357"/>
                  </a:moveTo>
                  <a:lnTo>
                    <a:pt x="165320" y="77357"/>
                  </a:lnTo>
                  <a:lnTo>
                    <a:pt x="165320" y="0"/>
                  </a:lnTo>
                  <a:lnTo>
                    <a:pt x="330640" y="193393"/>
                  </a:lnTo>
                  <a:lnTo>
                    <a:pt x="165320" y="386786"/>
                  </a:lnTo>
                  <a:lnTo>
                    <a:pt x="165320" y="309429"/>
                  </a:lnTo>
                  <a:lnTo>
                    <a:pt x="0" y="309429"/>
                  </a:lnTo>
                  <a:lnTo>
                    <a:pt x="0" y="77357"/>
                  </a:lnTo>
                  <a:close/>
                </a:path>
              </a:pathLst>
            </a:custGeom>
            <a:gradFill rotWithShape="0">
              <a:gsLst>
                <a:gs pos="0">
                  <a:srgbClr val="b37e65"/>
                </a:gs>
                <a:gs pos="100000">
                  <a:srgbClr val="925e42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99360" tIns="77400" bIns="7740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43" name="Freeform: Shape 11"/>
            <p:cNvSpPr/>
            <p:nvPr/>
          </p:nvSpPr>
          <p:spPr>
            <a:xfrm>
              <a:off x="9678240" y="173412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48267"/>
                </a:gs>
                <a:gs pos="100000">
                  <a:srgbClr val="936244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reverting to default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4" name="Freeform: Shape 12"/>
            <p:cNvSpPr/>
            <p:nvPr/>
          </p:nvSpPr>
          <p:spPr>
            <a:xfrm>
              <a:off x="10264680" y="2806920"/>
              <a:ext cx="386280" cy="330120"/>
            </a:xfrm>
            <a:custGeom>
              <a:avLst/>
              <a:gdLst>
                <a:gd name="textAreaLeft" fmla="*/ 0 w 386280"/>
                <a:gd name="textAreaRight" fmla="*/ 386640 w 386280"/>
                <a:gd name="textAreaTop" fmla="*/ 0 h 330120"/>
                <a:gd name="textAreaBottom" fmla="*/ 330480 h 33012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264512" y="0"/>
                  </a:moveTo>
                  <a:lnTo>
                    <a:pt x="264512" y="193393"/>
                  </a:lnTo>
                  <a:lnTo>
                    <a:pt x="330640" y="193393"/>
                  </a:lnTo>
                  <a:lnTo>
                    <a:pt x="165320" y="386786"/>
                  </a:lnTo>
                  <a:lnTo>
                    <a:pt x="0" y="193393"/>
                  </a:lnTo>
                  <a:lnTo>
                    <a:pt x="66128" y="193393"/>
                  </a:lnTo>
                  <a:lnTo>
                    <a:pt x="66128" y="0"/>
                  </a:lnTo>
                  <a:lnTo>
                    <a:pt x="264512" y="0"/>
                  </a:lnTo>
                  <a:close/>
                </a:path>
              </a:pathLst>
            </a:custGeom>
            <a:gradFill rotWithShape="0">
              <a:gsLst>
                <a:gs pos="0">
                  <a:srgbClr val="b48468"/>
                </a:gs>
                <a:gs pos="100000">
                  <a:srgbClr val="946345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7400" rIns="77400" tIns="0" bIns="9936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45" name="Freeform: Shape 13"/>
            <p:cNvSpPr/>
            <p:nvPr/>
          </p:nvSpPr>
          <p:spPr>
            <a:xfrm>
              <a:off x="9678240" y="329364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5876a"/>
                </a:gs>
                <a:gs pos="100000">
                  <a:srgbClr val="946748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Self profile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6" name="Freeform: Shape 14"/>
            <p:cNvSpPr/>
            <p:nvPr/>
          </p:nvSpPr>
          <p:spPr>
            <a:xfrm>
              <a:off x="9210600" y="3568320"/>
              <a:ext cx="330120" cy="386280"/>
            </a:xfrm>
            <a:custGeom>
              <a:avLst/>
              <a:gdLst>
                <a:gd name="textAreaLeft" fmla="*/ 0 w 330120"/>
                <a:gd name="textAreaRight" fmla="*/ 330480 w 330120"/>
                <a:gd name="textAreaTop" fmla="*/ 0 h 386280"/>
                <a:gd name="textAreaBottom" fmla="*/ 386640 h 38628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330640" y="309429"/>
                  </a:moveTo>
                  <a:lnTo>
                    <a:pt x="165320" y="309429"/>
                  </a:lnTo>
                  <a:lnTo>
                    <a:pt x="165320" y="386786"/>
                  </a:lnTo>
                  <a:lnTo>
                    <a:pt x="0" y="193393"/>
                  </a:lnTo>
                  <a:lnTo>
                    <a:pt x="165320" y="0"/>
                  </a:lnTo>
                  <a:lnTo>
                    <a:pt x="165320" y="77357"/>
                  </a:lnTo>
                  <a:lnTo>
                    <a:pt x="330640" y="77357"/>
                  </a:lnTo>
                  <a:lnTo>
                    <a:pt x="330640" y="309429"/>
                  </a:lnTo>
                  <a:close/>
                </a:path>
              </a:pathLst>
            </a:custGeom>
            <a:gradFill rotWithShape="0">
              <a:gsLst>
                <a:gs pos="0">
                  <a:srgbClr val="b5896c"/>
                </a:gs>
                <a:gs pos="100000">
                  <a:srgbClr val="94694a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9360" rIns="0" tIns="77400" bIns="7740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47" name="Freeform: Shape 15"/>
            <p:cNvSpPr/>
            <p:nvPr/>
          </p:nvSpPr>
          <p:spPr>
            <a:xfrm>
              <a:off x="7494840" y="329364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58c6f"/>
                </a:gs>
                <a:gs pos="100000">
                  <a:srgbClr val="946c4c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ability to change profile picture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8" name="Freeform: Shape 16"/>
            <p:cNvSpPr/>
            <p:nvPr/>
          </p:nvSpPr>
          <p:spPr>
            <a:xfrm>
              <a:off x="7026840" y="3568320"/>
              <a:ext cx="330120" cy="386280"/>
            </a:xfrm>
            <a:custGeom>
              <a:avLst/>
              <a:gdLst>
                <a:gd name="textAreaLeft" fmla="*/ 0 w 330120"/>
                <a:gd name="textAreaRight" fmla="*/ 330480 w 330120"/>
                <a:gd name="textAreaTop" fmla="*/ 0 h 386280"/>
                <a:gd name="textAreaBottom" fmla="*/ 386640 h 38628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330640" y="309429"/>
                  </a:moveTo>
                  <a:lnTo>
                    <a:pt x="165320" y="309429"/>
                  </a:lnTo>
                  <a:lnTo>
                    <a:pt x="165320" y="386786"/>
                  </a:lnTo>
                  <a:lnTo>
                    <a:pt x="0" y="193393"/>
                  </a:lnTo>
                  <a:lnTo>
                    <a:pt x="165320" y="0"/>
                  </a:lnTo>
                  <a:lnTo>
                    <a:pt x="165320" y="77357"/>
                  </a:lnTo>
                  <a:lnTo>
                    <a:pt x="330640" y="77357"/>
                  </a:lnTo>
                  <a:lnTo>
                    <a:pt x="330640" y="309429"/>
                  </a:lnTo>
                  <a:close/>
                </a:path>
              </a:pathLst>
            </a:custGeom>
            <a:gradFill rotWithShape="0">
              <a:gsLst>
                <a:gs pos="0">
                  <a:srgbClr val="b58f71"/>
                </a:gs>
                <a:gs pos="100000">
                  <a:srgbClr val="946e4e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9360" rIns="0" tIns="77400" bIns="7740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49" name="Freeform: Shape 17"/>
            <p:cNvSpPr/>
            <p:nvPr/>
          </p:nvSpPr>
          <p:spPr>
            <a:xfrm>
              <a:off x="5311440" y="329364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59173"/>
                </a:gs>
                <a:gs pos="100000">
                  <a:srgbClr val="947051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modification of description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0" name="Freeform: Shape 18"/>
            <p:cNvSpPr/>
            <p:nvPr/>
          </p:nvSpPr>
          <p:spPr>
            <a:xfrm>
              <a:off x="4843440" y="3568320"/>
              <a:ext cx="330120" cy="386280"/>
            </a:xfrm>
            <a:custGeom>
              <a:avLst/>
              <a:gdLst>
                <a:gd name="textAreaLeft" fmla="*/ 0 w 330120"/>
                <a:gd name="textAreaRight" fmla="*/ 330480 w 330120"/>
                <a:gd name="textAreaTop" fmla="*/ 0 h 386280"/>
                <a:gd name="textAreaBottom" fmla="*/ 386640 h 38628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330640" y="309429"/>
                  </a:moveTo>
                  <a:lnTo>
                    <a:pt x="165320" y="309429"/>
                  </a:lnTo>
                  <a:lnTo>
                    <a:pt x="165320" y="386786"/>
                  </a:lnTo>
                  <a:lnTo>
                    <a:pt x="0" y="193393"/>
                  </a:lnTo>
                  <a:lnTo>
                    <a:pt x="165320" y="0"/>
                  </a:lnTo>
                  <a:lnTo>
                    <a:pt x="165320" y="77357"/>
                  </a:lnTo>
                  <a:lnTo>
                    <a:pt x="330640" y="77357"/>
                  </a:lnTo>
                  <a:lnTo>
                    <a:pt x="330640" y="309429"/>
                  </a:lnTo>
                  <a:close/>
                </a:path>
              </a:pathLst>
            </a:custGeom>
            <a:gradFill rotWithShape="0">
              <a:gsLst>
                <a:gs pos="0">
                  <a:srgbClr val="b59475"/>
                </a:gs>
                <a:gs pos="100000">
                  <a:srgbClr val="947353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9360" rIns="0" tIns="77400" bIns="7740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51" name="Freeform: Shape 19"/>
            <p:cNvSpPr/>
            <p:nvPr/>
          </p:nvSpPr>
          <p:spPr>
            <a:xfrm>
              <a:off x="3128040" y="329364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59577"/>
                </a:gs>
                <a:gs pos="100000">
                  <a:srgbClr val="957554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adding contacts &amp; roles &amp; interests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2" name="Freeform: Shape 20"/>
            <p:cNvSpPr/>
            <p:nvPr/>
          </p:nvSpPr>
          <p:spPr>
            <a:xfrm>
              <a:off x="2660040" y="3568320"/>
              <a:ext cx="330120" cy="386280"/>
            </a:xfrm>
            <a:custGeom>
              <a:avLst/>
              <a:gdLst>
                <a:gd name="textAreaLeft" fmla="*/ 0 w 330120"/>
                <a:gd name="textAreaRight" fmla="*/ 330480 w 330120"/>
                <a:gd name="textAreaTop" fmla="*/ 0 h 386280"/>
                <a:gd name="textAreaBottom" fmla="*/ 386640 h 38628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330640" y="309429"/>
                  </a:moveTo>
                  <a:lnTo>
                    <a:pt x="165320" y="309429"/>
                  </a:lnTo>
                  <a:lnTo>
                    <a:pt x="165320" y="386786"/>
                  </a:lnTo>
                  <a:lnTo>
                    <a:pt x="0" y="193393"/>
                  </a:lnTo>
                  <a:lnTo>
                    <a:pt x="165320" y="0"/>
                  </a:lnTo>
                  <a:lnTo>
                    <a:pt x="165320" y="77357"/>
                  </a:lnTo>
                  <a:lnTo>
                    <a:pt x="330640" y="77357"/>
                  </a:lnTo>
                  <a:lnTo>
                    <a:pt x="330640" y="309429"/>
                  </a:lnTo>
                  <a:close/>
                </a:path>
              </a:pathLst>
            </a:custGeom>
            <a:gradFill rotWithShape="0">
              <a:gsLst>
                <a:gs pos="0">
                  <a:srgbClr val="b5987a"/>
                </a:gs>
                <a:gs pos="100000">
                  <a:srgbClr val="957856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9360" rIns="0" tIns="77400" bIns="7740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53" name="Freeform: Shape 21"/>
            <p:cNvSpPr/>
            <p:nvPr/>
          </p:nvSpPr>
          <p:spPr>
            <a:xfrm>
              <a:off x="944640" y="329364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59a7b"/>
                </a:gs>
                <a:gs pos="100000">
                  <a:srgbClr val="967957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saving changed profile data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4" name="Freeform: Shape 22"/>
            <p:cNvSpPr/>
            <p:nvPr/>
          </p:nvSpPr>
          <p:spPr>
            <a:xfrm>
              <a:off x="1530720" y="4366800"/>
              <a:ext cx="386280" cy="330120"/>
            </a:xfrm>
            <a:custGeom>
              <a:avLst/>
              <a:gdLst>
                <a:gd name="textAreaLeft" fmla="*/ 0 w 386280"/>
                <a:gd name="textAreaRight" fmla="*/ 386640 w 386280"/>
                <a:gd name="textAreaTop" fmla="*/ 0 h 330120"/>
                <a:gd name="textAreaBottom" fmla="*/ 330480 h 33012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264512" y="0"/>
                  </a:moveTo>
                  <a:lnTo>
                    <a:pt x="264512" y="193393"/>
                  </a:lnTo>
                  <a:lnTo>
                    <a:pt x="330640" y="193393"/>
                  </a:lnTo>
                  <a:lnTo>
                    <a:pt x="165320" y="386786"/>
                  </a:lnTo>
                  <a:lnTo>
                    <a:pt x="0" y="193393"/>
                  </a:lnTo>
                  <a:lnTo>
                    <a:pt x="66128" y="193393"/>
                  </a:lnTo>
                  <a:lnTo>
                    <a:pt x="66128" y="0"/>
                  </a:lnTo>
                  <a:lnTo>
                    <a:pt x="264512" y="0"/>
                  </a:lnTo>
                  <a:close/>
                </a:path>
              </a:pathLst>
            </a:custGeom>
            <a:gradFill rotWithShape="0">
              <a:gsLst>
                <a:gs pos="0">
                  <a:srgbClr val="b59d7e"/>
                </a:gs>
                <a:gs pos="100000">
                  <a:srgbClr val="977c5a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77400" rIns="77400" tIns="0" bIns="9936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55" name="Freeform: Shape 23"/>
            <p:cNvSpPr/>
            <p:nvPr/>
          </p:nvSpPr>
          <p:spPr>
            <a:xfrm>
              <a:off x="944640" y="485316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59e7f"/>
                </a:gs>
                <a:gs pos="100000">
                  <a:srgbClr val="977d5a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profile deletion by entering password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6" name="Freeform: Shape 24"/>
            <p:cNvSpPr/>
            <p:nvPr/>
          </p:nvSpPr>
          <p:spPr>
            <a:xfrm>
              <a:off x="2641320" y="5127840"/>
              <a:ext cx="330120" cy="386280"/>
            </a:xfrm>
            <a:custGeom>
              <a:avLst/>
              <a:gdLst>
                <a:gd name="textAreaLeft" fmla="*/ 0 w 330120"/>
                <a:gd name="textAreaRight" fmla="*/ 330480 w 330120"/>
                <a:gd name="textAreaTop" fmla="*/ 0 h 386280"/>
                <a:gd name="textAreaBottom" fmla="*/ 386640 h 38628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0" y="77357"/>
                  </a:moveTo>
                  <a:lnTo>
                    <a:pt x="165320" y="77357"/>
                  </a:lnTo>
                  <a:lnTo>
                    <a:pt x="165320" y="0"/>
                  </a:lnTo>
                  <a:lnTo>
                    <a:pt x="330640" y="193393"/>
                  </a:lnTo>
                  <a:lnTo>
                    <a:pt x="165320" y="386786"/>
                  </a:lnTo>
                  <a:lnTo>
                    <a:pt x="165320" y="309429"/>
                  </a:lnTo>
                  <a:lnTo>
                    <a:pt x="0" y="309429"/>
                  </a:lnTo>
                  <a:lnTo>
                    <a:pt x="0" y="77357"/>
                  </a:lnTo>
                  <a:close/>
                </a:path>
              </a:pathLst>
            </a:custGeom>
            <a:gradFill rotWithShape="0">
              <a:gsLst>
                <a:gs pos="0">
                  <a:srgbClr val="b5a183"/>
                </a:gs>
                <a:gs pos="100000">
                  <a:srgbClr val="98815d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99360" tIns="77400" bIns="7740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57" name="Freeform: Shape 25"/>
            <p:cNvSpPr/>
            <p:nvPr/>
          </p:nvSpPr>
          <p:spPr>
            <a:xfrm>
              <a:off x="3128040" y="485316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5a183"/>
                </a:gs>
                <a:gs pos="100000">
                  <a:srgbClr val="98815e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Extras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8" name="Freeform: Shape 26"/>
            <p:cNvSpPr/>
            <p:nvPr/>
          </p:nvSpPr>
          <p:spPr>
            <a:xfrm>
              <a:off x="4824720" y="5127840"/>
              <a:ext cx="330120" cy="386280"/>
            </a:xfrm>
            <a:custGeom>
              <a:avLst/>
              <a:gdLst>
                <a:gd name="textAreaLeft" fmla="*/ 0 w 330120"/>
                <a:gd name="textAreaRight" fmla="*/ 330480 w 330120"/>
                <a:gd name="textAreaTop" fmla="*/ 0 h 386280"/>
                <a:gd name="textAreaBottom" fmla="*/ 386640 h 38628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0" y="77357"/>
                  </a:moveTo>
                  <a:lnTo>
                    <a:pt x="165320" y="77357"/>
                  </a:lnTo>
                  <a:lnTo>
                    <a:pt x="165320" y="0"/>
                  </a:lnTo>
                  <a:lnTo>
                    <a:pt x="330640" y="193393"/>
                  </a:lnTo>
                  <a:lnTo>
                    <a:pt x="165320" y="386786"/>
                  </a:lnTo>
                  <a:lnTo>
                    <a:pt x="165320" y="309429"/>
                  </a:lnTo>
                  <a:lnTo>
                    <a:pt x="0" y="309429"/>
                  </a:lnTo>
                  <a:lnTo>
                    <a:pt x="0" y="77357"/>
                  </a:lnTo>
                  <a:close/>
                </a:path>
              </a:pathLst>
            </a:custGeom>
            <a:gradFill rotWithShape="0">
              <a:gsLst>
                <a:gs pos="0">
                  <a:srgbClr val="b6a587"/>
                </a:gs>
                <a:gs pos="100000">
                  <a:srgbClr val="998561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99360" tIns="77400" bIns="7740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59" name="Freeform: Shape 27"/>
            <p:cNvSpPr/>
            <p:nvPr/>
          </p:nvSpPr>
          <p:spPr>
            <a:xfrm>
              <a:off x="5311440" y="485316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6a587"/>
                </a:gs>
                <a:gs pos="100000">
                  <a:srgbClr val="998561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non-existing url shows page not found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0" name="Freeform: Shape 28"/>
            <p:cNvSpPr/>
            <p:nvPr/>
          </p:nvSpPr>
          <p:spPr>
            <a:xfrm>
              <a:off x="7008120" y="5127840"/>
              <a:ext cx="330120" cy="386280"/>
            </a:xfrm>
            <a:custGeom>
              <a:avLst/>
              <a:gdLst>
                <a:gd name="textAreaLeft" fmla="*/ 0 w 330120"/>
                <a:gd name="textAreaRight" fmla="*/ 330480 w 330120"/>
                <a:gd name="textAreaTop" fmla="*/ 0 h 386280"/>
                <a:gd name="textAreaBottom" fmla="*/ 386640 h 386280"/>
              </a:gdLst>
              <a:ahLst/>
              <a:rect l="textAreaLeft" t="textAreaTop" r="textAreaRight" b="textAreaBottom"/>
              <a:pathLst>
                <a:path w="330640" h="386786">
                  <a:moveTo>
                    <a:pt x="0" y="77357"/>
                  </a:moveTo>
                  <a:lnTo>
                    <a:pt x="165320" y="77357"/>
                  </a:lnTo>
                  <a:lnTo>
                    <a:pt x="165320" y="0"/>
                  </a:lnTo>
                  <a:lnTo>
                    <a:pt x="330640" y="193393"/>
                  </a:lnTo>
                  <a:lnTo>
                    <a:pt x="165320" y="386786"/>
                  </a:lnTo>
                  <a:lnTo>
                    <a:pt x="165320" y="309429"/>
                  </a:lnTo>
                  <a:lnTo>
                    <a:pt x="0" y="309429"/>
                  </a:lnTo>
                  <a:lnTo>
                    <a:pt x="0" y="77357"/>
                  </a:lnTo>
                  <a:close/>
                </a:path>
              </a:pathLst>
            </a:custGeom>
            <a:gradFill rotWithShape="0">
              <a:gsLst>
                <a:gs pos="0">
                  <a:srgbClr val="b6a88b"/>
                </a:gs>
                <a:gs pos="100000">
                  <a:srgbClr val="9a8964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99360" tIns="77400" bIns="77400" anchor="ctr" anchorCtr="1">
              <a:noAutofit/>
            </a:bodyPr>
            <a:p>
              <a:pPr algn="ctr" defTabSz="488880">
                <a:lnSpc>
                  <a:spcPct val="90000"/>
                </a:lnSpc>
                <a:spcAft>
                  <a:spcPts val="499"/>
                </a:spcAft>
                <a:tabLst>
                  <a:tab algn="l" pos="0"/>
                </a:tabLst>
              </a:pPr>
              <a:endParaRPr b="0" lang="en-US" sz="1100" spc="-1" strike="noStrike">
                <a:solidFill>
                  <a:srgbClr val="ffffff"/>
                </a:solidFill>
                <a:latin typeface="Calisto MT"/>
              </a:endParaRPr>
            </a:p>
          </p:txBody>
        </p:sp>
        <p:sp>
          <p:nvSpPr>
            <p:cNvPr id="461" name="Freeform: Shape 29"/>
            <p:cNvSpPr/>
            <p:nvPr/>
          </p:nvSpPr>
          <p:spPr>
            <a:xfrm>
              <a:off x="7494840" y="4853160"/>
              <a:ext cx="1559160" cy="935280"/>
            </a:xfrm>
            <a:custGeom>
              <a:avLst/>
              <a:gdLst>
                <a:gd name="textAreaLeft" fmla="*/ 0 w 1559160"/>
                <a:gd name="textAreaRight" fmla="*/ 1559520 w 1559160"/>
                <a:gd name="textAreaTop" fmla="*/ 0 h 935280"/>
                <a:gd name="textAreaBottom" fmla="*/ 935640 h 935280"/>
              </a:gdLst>
              <a:ahLst/>
              <a:rect l="textAreaLeft" t="textAreaTop" r="textAreaRight" b="textAreaBottom"/>
              <a:pathLst>
                <a:path w="1559623" h="935774">
                  <a:moveTo>
                    <a:pt x="0" y="93577"/>
                  </a:moveTo>
                  <a:cubicBezTo>
                    <a:pt x="0" y="41896"/>
                    <a:pt x="41896" y="0"/>
                    <a:pt x="93577" y="0"/>
                  </a:cubicBezTo>
                  <a:lnTo>
                    <a:pt x="1466046" y="0"/>
                  </a:lnTo>
                  <a:cubicBezTo>
                    <a:pt x="1517727" y="0"/>
                    <a:pt x="1559623" y="41896"/>
                    <a:pt x="1559623" y="93577"/>
                  </a:cubicBezTo>
                  <a:lnTo>
                    <a:pt x="1559623" y="842197"/>
                  </a:lnTo>
                  <a:cubicBezTo>
                    <a:pt x="1559623" y="893878"/>
                    <a:pt x="1517727" y="935774"/>
                    <a:pt x="1466046" y="935774"/>
                  </a:cubicBezTo>
                  <a:lnTo>
                    <a:pt x="93577" y="935774"/>
                  </a:lnTo>
                  <a:cubicBezTo>
                    <a:pt x="41896" y="935774"/>
                    <a:pt x="0" y="893878"/>
                    <a:pt x="0" y="842197"/>
                  </a:cubicBezTo>
                  <a:lnTo>
                    <a:pt x="0" y="93577"/>
                  </a:lnTo>
                  <a:close/>
                </a:path>
              </a:pathLst>
            </a:custGeom>
            <a:gradFill rotWithShape="0">
              <a:gsLst>
                <a:gs pos="0">
                  <a:srgbClr val="b6a88b"/>
                </a:gs>
                <a:gs pos="100000">
                  <a:srgbClr val="9a8964"/>
                </a:gs>
              </a:gsLst>
              <a:lin ang="5400000"/>
            </a:gradFill>
            <a:ln w="0">
              <a:noFill/>
            </a:ln>
            <a:effectLst>
              <a:outerShdw algn="tl" dir="5400000" dist="2556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80640" rIns="80640" tIns="80640" bIns="80640" anchor="ctr" anchorCtr="1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601"/>
                </a:spcAft>
                <a:tabLst>
                  <a:tab algn="l" pos="0"/>
                </a:tabLst>
              </a:pPr>
              <a:r>
                <a:rPr b="1" lang="hu-HU" sz="1400" spc="-1" strike="noStrike">
                  <a:solidFill>
                    <a:srgbClr val="ffffff"/>
                  </a:solidFill>
                  <a:latin typeface="Calisto MT"/>
                </a:rPr>
                <a:t>logging out </a:t>
              </a:r>
              <a:endParaRPr b="0" lang="hu-H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Kép 2" descr="A képen tér, Univerzum, Világűr, galaxis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63" name="Szövegdoboz 3"/>
          <p:cNvSpPr/>
          <p:nvPr/>
        </p:nvSpPr>
        <p:spPr>
          <a:xfrm>
            <a:off x="4484160" y="2647080"/>
            <a:ext cx="322308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9600" spc="-1" strike="noStrike">
                <a:solidFill>
                  <a:srgbClr val="ffffff"/>
                </a:solidFill>
                <a:latin typeface="Impact"/>
              </a:rPr>
              <a:t>TOOLS​</a:t>
            </a:r>
            <a:endParaRPr b="0" lang="hu-H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zövegdoboz 2"/>
          <p:cNvSpPr/>
          <p:nvPr/>
        </p:nvSpPr>
        <p:spPr>
          <a:xfrm>
            <a:off x="1370520" y="4511880"/>
            <a:ext cx="943956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 anchorCtr="1">
            <a:normAutofit/>
          </a:bodyPr>
          <a:p>
            <a:pPr algn="ctr" defTabSz="457200">
              <a:lnSpc>
                <a:spcPct val="9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4100" spc="-1" strike="noStrike">
                <a:solidFill>
                  <a:srgbClr val="dadada"/>
                </a:solidFill>
                <a:latin typeface="Impact"/>
              </a:rPr>
              <a:t>Version management &amp;  Project Planning </a:t>
            </a:r>
            <a:endParaRPr b="0" lang="hu-HU" sz="4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5" name="Picture 40" descr=""/>
          <p:cNvPicPr/>
          <p:nvPr/>
        </p:nvPicPr>
        <p:blipFill>
          <a:blip r:embed="rId2"/>
          <a:stretch/>
        </p:blipFill>
        <p:spPr>
          <a:xfrm>
            <a:off x="2125800" y="547920"/>
            <a:ext cx="7939800" cy="3816360"/>
          </a:xfrm>
          <a:prstGeom prst="rect">
            <a:avLst/>
          </a:prstGeom>
          <a:ln w="0">
            <a:noFill/>
          </a:ln>
        </p:spPr>
      </p:pic>
      <p:sp>
        <p:nvSpPr>
          <p:cNvPr id="466" name="Rectangle 42"/>
          <p:cNvSpPr/>
          <p:nvPr/>
        </p:nvSpPr>
        <p:spPr>
          <a:xfrm>
            <a:off x="2265120" y="678240"/>
            <a:ext cx="7661160" cy="3542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467" name="Kép 4" descr="A képen Grafika, clipart, Grafikus tervezés, embléma látható&#10;&#10;Lehet, hogy a mesterséges intelligencia által generált tartalom helytelen."/>
          <p:cNvPicPr/>
          <p:nvPr/>
        </p:nvPicPr>
        <p:blipFill>
          <a:blip r:embed="rId3"/>
          <a:stretch/>
        </p:blipFill>
        <p:spPr>
          <a:xfrm>
            <a:off x="2504520" y="850680"/>
            <a:ext cx="3219120" cy="3219120"/>
          </a:xfrm>
          <a:prstGeom prst="rect">
            <a:avLst/>
          </a:prstGeom>
          <a:ln w="0">
            <a:noFill/>
          </a:ln>
        </p:spPr>
      </p:pic>
      <p:pic>
        <p:nvPicPr>
          <p:cNvPr id="468" name="Kép 3" descr="A képen szöveg, Grafika, képernyőkép, Grafikus tervezés látható&#10;&#10;Lehet, hogy a mesterséges intelligencia által generált tartalom helytelen."/>
          <p:cNvPicPr/>
          <p:nvPr/>
        </p:nvPicPr>
        <p:blipFill>
          <a:blip r:embed="rId4"/>
          <a:stretch/>
        </p:blipFill>
        <p:spPr>
          <a:xfrm>
            <a:off x="6355800" y="839160"/>
            <a:ext cx="3219120" cy="321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zövegdoboz 2"/>
          <p:cNvSpPr/>
          <p:nvPr/>
        </p:nvSpPr>
        <p:spPr>
          <a:xfrm>
            <a:off x="1370520" y="4511880"/>
            <a:ext cx="943956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 anchorCtr="1">
            <a:normAutofit/>
          </a:bodyPr>
          <a:p>
            <a:pPr algn="ctr" defTabSz="4572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4800" spc="-1" strike="noStrike">
                <a:solidFill>
                  <a:srgbClr val="dadada"/>
                </a:solidFill>
                <a:latin typeface="Impact"/>
              </a:rPr>
              <a:t>IDEs &amp; AIs</a:t>
            </a:r>
            <a:endParaRPr b="0" lang="hu-HU" sz="4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0" name="Picture 9" descr=""/>
          <p:cNvPicPr/>
          <p:nvPr/>
        </p:nvPicPr>
        <p:blipFill>
          <a:blip r:embed="rId2"/>
          <a:stretch/>
        </p:blipFill>
        <p:spPr>
          <a:xfrm>
            <a:off x="2125800" y="547920"/>
            <a:ext cx="7939800" cy="3816360"/>
          </a:xfrm>
          <a:prstGeom prst="rect">
            <a:avLst/>
          </a:prstGeom>
          <a:ln w="0">
            <a:noFill/>
          </a:ln>
        </p:spPr>
      </p:pic>
      <p:sp>
        <p:nvSpPr>
          <p:cNvPr id="471" name="Rectangle 11"/>
          <p:cNvSpPr/>
          <p:nvPr/>
        </p:nvSpPr>
        <p:spPr>
          <a:xfrm>
            <a:off x="2265120" y="678240"/>
            <a:ext cx="7661160" cy="3542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472" name="Kép 4" descr="A képen Grafika, képernyőkép, Grafikus tervezés, embléma látható&#10;&#10;Lehet, hogy a mesterséges intelligencia által generált tartalom helytelen."/>
          <p:cNvPicPr/>
          <p:nvPr/>
        </p:nvPicPr>
        <p:blipFill>
          <a:blip r:embed="rId3"/>
          <a:stretch/>
        </p:blipFill>
        <p:spPr>
          <a:xfrm>
            <a:off x="2262240" y="1101600"/>
            <a:ext cx="3594960" cy="2723040"/>
          </a:xfrm>
          <a:prstGeom prst="rect">
            <a:avLst/>
          </a:prstGeom>
          <a:ln w="0">
            <a:noFill/>
          </a:ln>
        </p:spPr>
      </p:pic>
      <p:pic>
        <p:nvPicPr>
          <p:cNvPr id="473" name="Kép 1" descr="A képen képernyőkép, szöveg, Grafika, Betűtípus látható&#10;&#10;Lehet, hogy a mesterséges intelligencia által generált tartalom helytelen."/>
          <p:cNvPicPr/>
          <p:nvPr/>
        </p:nvPicPr>
        <p:blipFill>
          <a:blip r:embed="rId4"/>
          <a:stretch/>
        </p:blipFill>
        <p:spPr>
          <a:xfrm>
            <a:off x="6098760" y="853560"/>
            <a:ext cx="3186720" cy="321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4" name="Straight Connector 19"/>
          <p:cNvCxnSpPr/>
          <p:nvPr/>
        </p:nvCxnSpPr>
        <p:spPr>
          <a:xfrm>
            <a:off x="7548480" y="-696600"/>
            <a:ext cx="4645440" cy="360"/>
          </a:xfrm>
          <a:prstGeom prst="straightConnector1">
            <a:avLst/>
          </a:prstGeom>
          <a:ln cap="sq" w="38103">
            <a:solidFill>
              <a:srgbClr val="ffffff"/>
            </a:solidFill>
            <a:miter/>
          </a:ln>
        </p:spPr>
      </p:cxnSp>
      <p:cxnSp>
        <p:nvCxnSpPr>
          <p:cNvPr id="475" name="Straight Connector 21"/>
          <p:cNvCxnSpPr/>
          <p:nvPr/>
        </p:nvCxnSpPr>
        <p:spPr>
          <a:xfrm>
            <a:off x="4652640" y="20880"/>
            <a:ext cx="360" cy="6858360"/>
          </a:xfrm>
          <a:prstGeom prst="straightConnector1">
            <a:avLst/>
          </a:prstGeom>
          <a:ln cap="sq" w="38103">
            <a:solidFill>
              <a:srgbClr val="ffffff"/>
            </a:solidFill>
            <a:miter/>
          </a:ln>
        </p:spPr>
      </p:cxnSp>
      <p:pic>
        <p:nvPicPr>
          <p:cNvPr id="476" name="Kép 14" descr=""/>
          <p:cNvPicPr/>
          <p:nvPr/>
        </p:nvPicPr>
        <p:blipFill>
          <a:blip r:embed="rId2"/>
          <a:stretch/>
        </p:blipFill>
        <p:spPr>
          <a:xfrm>
            <a:off x="5408280" y="3851640"/>
            <a:ext cx="2469240" cy="2469240"/>
          </a:xfrm>
          <a:prstGeom prst="rect">
            <a:avLst/>
          </a:prstGeom>
          <a:ln w="0">
            <a:noFill/>
          </a:ln>
        </p:spPr>
      </p:pic>
      <p:pic>
        <p:nvPicPr>
          <p:cNvPr id="477" name="Kép 4" descr="A képen Grafika, piros, Téglalap, Grafikus tervezés látható&#10;&#10;Lehet, hogy a mesterséges intelligencia által generált tartalom helytelen."/>
          <p:cNvPicPr/>
          <p:nvPr/>
        </p:nvPicPr>
        <p:blipFill>
          <a:blip r:embed="rId3"/>
          <a:stretch/>
        </p:blipFill>
        <p:spPr>
          <a:xfrm>
            <a:off x="9164160" y="457200"/>
            <a:ext cx="2299320" cy="2472480"/>
          </a:xfrm>
          <a:prstGeom prst="rect">
            <a:avLst/>
          </a:prstGeom>
          <a:ln w="0">
            <a:noFill/>
          </a:ln>
        </p:spPr>
      </p:pic>
      <p:cxnSp>
        <p:nvCxnSpPr>
          <p:cNvPr id="478" name="Straight Connector 23"/>
          <p:cNvCxnSpPr/>
          <p:nvPr/>
        </p:nvCxnSpPr>
        <p:spPr>
          <a:xfrm>
            <a:off x="4694400" y="3429000"/>
            <a:ext cx="7498440" cy="360"/>
          </a:xfrm>
          <a:prstGeom prst="straightConnector1">
            <a:avLst/>
          </a:prstGeom>
          <a:ln cap="sq" w="38103">
            <a:solidFill>
              <a:srgbClr val="ffffff"/>
            </a:solidFill>
            <a:miter/>
          </a:ln>
        </p:spPr>
      </p:cxnSp>
      <p:pic>
        <p:nvPicPr>
          <p:cNvPr id="479" name="Kép 1" descr="File:CSS3 logo.svg - Wikimedia Commons"/>
          <p:cNvPicPr/>
          <p:nvPr/>
        </p:nvPicPr>
        <p:blipFill>
          <a:blip r:embed="rId4"/>
          <a:stretch/>
        </p:blipFill>
        <p:spPr>
          <a:xfrm>
            <a:off x="929880" y="461880"/>
            <a:ext cx="2447280" cy="2447280"/>
          </a:xfrm>
          <a:prstGeom prst="rect">
            <a:avLst/>
          </a:prstGeom>
          <a:ln w="0">
            <a:noFill/>
          </a:ln>
        </p:spPr>
      </p:pic>
      <p:cxnSp>
        <p:nvCxnSpPr>
          <p:cNvPr id="480" name="Straight Connector 25"/>
          <p:cNvCxnSpPr/>
          <p:nvPr/>
        </p:nvCxnSpPr>
        <p:spPr>
          <a:xfrm>
            <a:off x="8443440" y="20880"/>
            <a:ext cx="360" cy="6858360"/>
          </a:xfrm>
          <a:prstGeom prst="straightConnector1">
            <a:avLst/>
          </a:prstGeom>
          <a:ln cap="sq" w="38103">
            <a:solidFill>
              <a:srgbClr val="ffffff"/>
            </a:solidFill>
            <a:miter/>
          </a:ln>
        </p:spPr>
      </p:cxnSp>
      <p:pic>
        <p:nvPicPr>
          <p:cNvPr id="481" name="Kép 10" descr="A képen szöveg, Grafika, Grafikus tervezés, Betűtípus látható&#10;&#10;Lehet, hogy a mesterséges intelligencia által generált tartalom helytelen."/>
          <p:cNvPicPr/>
          <p:nvPr/>
        </p:nvPicPr>
        <p:blipFill>
          <a:blip r:embed="rId5"/>
          <a:stretch/>
        </p:blipFill>
        <p:spPr>
          <a:xfrm>
            <a:off x="9078840" y="3927960"/>
            <a:ext cx="2469240" cy="2469240"/>
          </a:xfrm>
          <a:prstGeom prst="rect">
            <a:avLst/>
          </a:prstGeom>
          <a:ln w="0">
            <a:noFill/>
          </a:ln>
        </p:spPr>
      </p:pic>
      <p:pic>
        <p:nvPicPr>
          <p:cNvPr id="482" name="Kép 3" descr=""/>
          <p:cNvPicPr/>
          <p:nvPr/>
        </p:nvPicPr>
        <p:blipFill>
          <a:blip r:embed="rId6"/>
          <a:stretch/>
        </p:blipFill>
        <p:spPr>
          <a:xfrm>
            <a:off x="824040" y="3854520"/>
            <a:ext cx="2666520" cy="2619000"/>
          </a:xfrm>
          <a:prstGeom prst="rect">
            <a:avLst/>
          </a:prstGeom>
          <a:ln w="0">
            <a:noFill/>
          </a:ln>
        </p:spPr>
      </p:pic>
      <p:sp>
        <p:nvSpPr>
          <p:cNvPr id="483" name="Szövegdoboz 9"/>
          <p:cNvSpPr/>
          <p:nvPr/>
        </p:nvSpPr>
        <p:spPr>
          <a:xfrm>
            <a:off x="4964040" y="1411200"/>
            <a:ext cx="32889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5400" spc="-1" strike="noStrike">
                <a:solidFill>
                  <a:srgbClr val="ffffff"/>
                </a:solidFill>
                <a:latin typeface="Impact"/>
              </a:rPr>
              <a:t>Languages</a:t>
            </a:r>
            <a:endParaRPr b="0" lang="hu-H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4" name="Téglalap 2"/>
          <p:cNvSpPr/>
          <p:nvPr/>
        </p:nvSpPr>
        <p:spPr>
          <a:xfrm>
            <a:off x="69480" y="3403800"/>
            <a:ext cx="4541400" cy="45000"/>
          </a:xfrm>
          <a:prstGeom prst="rect">
            <a:avLst/>
          </a:prstGeom>
          <a:solidFill>
            <a:srgbClr val="ffffff"/>
          </a:solidFill>
          <a:ln cap="rnd" w="15873">
            <a:solidFill>
              <a:srgbClr val="4e180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2680" bIns="22680" anchor="ctr" anchorCtr="1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hu-HU" sz="1800" spc="-1" strike="noStrike">
              <a:solidFill>
                <a:srgbClr val="ffffff"/>
              </a:solidFill>
              <a:latin typeface="Calisto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zövegdoboz 6"/>
          <p:cNvSpPr/>
          <p:nvPr/>
        </p:nvSpPr>
        <p:spPr>
          <a:xfrm>
            <a:off x="1370520" y="4511880"/>
            <a:ext cx="943956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 anchorCtr="1">
            <a:normAutofit/>
          </a:bodyPr>
          <a:p>
            <a:pPr algn="ctr" defTabSz="4572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4800" spc="-1" strike="noStrike">
                <a:solidFill>
                  <a:srgbClr val="dadada"/>
                </a:solidFill>
                <a:latin typeface="Impact"/>
              </a:rPr>
              <a:t>Frameworks</a:t>
            </a:r>
            <a:endParaRPr b="0" lang="hu-HU" sz="4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6" name="Picture 11" descr=""/>
          <p:cNvPicPr/>
          <p:nvPr/>
        </p:nvPicPr>
        <p:blipFill>
          <a:blip r:embed="rId2"/>
          <a:stretch/>
        </p:blipFill>
        <p:spPr>
          <a:xfrm>
            <a:off x="627840" y="547920"/>
            <a:ext cx="10935720" cy="3816360"/>
          </a:xfrm>
          <a:prstGeom prst="rect">
            <a:avLst/>
          </a:prstGeom>
          <a:ln w="0">
            <a:noFill/>
          </a:ln>
        </p:spPr>
      </p:pic>
      <p:pic>
        <p:nvPicPr>
          <p:cNvPr id="487" name="Kép 5" descr="Press Kit • Angular"/>
          <p:cNvPicPr/>
          <p:nvPr/>
        </p:nvPicPr>
        <p:blipFill>
          <a:blip r:embed="rId3"/>
          <a:stretch/>
        </p:blipFill>
        <p:spPr>
          <a:xfrm>
            <a:off x="913680" y="1651680"/>
            <a:ext cx="5101560" cy="1594080"/>
          </a:xfrm>
          <a:prstGeom prst="rect">
            <a:avLst/>
          </a:prstGeom>
          <a:ln w="0">
            <a:noFill/>
          </a:ln>
        </p:spPr>
      </p:pic>
      <p:pic>
        <p:nvPicPr>
          <p:cNvPr id="488" name="Kép 3" descr="Spring Boot – Logos Download"/>
          <p:cNvPicPr/>
          <p:nvPr/>
        </p:nvPicPr>
        <p:blipFill>
          <a:blip r:embed="rId4"/>
          <a:stretch/>
        </p:blipFill>
        <p:spPr>
          <a:xfrm>
            <a:off x="6170760" y="1791720"/>
            <a:ext cx="5101920" cy="131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zövegdoboz 2"/>
          <p:cNvSpPr/>
          <p:nvPr/>
        </p:nvSpPr>
        <p:spPr>
          <a:xfrm>
            <a:off x="5139360" y="1097280"/>
            <a:ext cx="6043680" cy="462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rmAutofit/>
          </a:bodyPr>
          <a:p>
            <a:pPr algn="ctr" defTabSz="4572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5400" spc="-1" strike="noStrike">
                <a:solidFill>
                  <a:srgbClr val="dadada"/>
                </a:solidFill>
                <a:latin typeface="Impact"/>
              </a:rPr>
              <a:t>Thank you for your attention!</a:t>
            </a:r>
            <a:endParaRPr b="0" lang="hu-HU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0" name="Szövegdoboz 3"/>
          <p:cNvSpPr/>
          <p:nvPr/>
        </p:nvSpPr>
        <p:spPr>
          <a:xfrm>
            <a:off x="1258200" y="543960"/>
            <a:ext cx="3255840" cy="462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r" defTabSz="45720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Impact"/>
              </a:rPr>
              <a:t>By: Team UNIverse</a:t>
            </a: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91" name="Straight Connector 16"/>
          <p:cNvCxnSpPr/>
          <p:nvPr/>
        </p:nvCxnSpPr>
        <p:spPr>
          <a:xfrm>
            <a:off x="4654440" y="2057400"/>
            <a:ext cx="360" cy="2743560"/>
          </a:xfrm>
          <a:prstGeom prst="straightConnector1">
            <a:avLst/>
          </a:prstGeom>
          <a:ln cap="rnd" w="19046">
            <a:solidFill>
              <a:srgbClr val="dadada"/>
            </a:solidFill>
            <a:round/>
          </a:ln>
        </p:spPr>
      </p:cxnSp>
      <p:sp>
        <p:nvSpPr>
          <p:cNvPr id="492" name="Szövegdoboz 9"/>
          <p:cNvSpPr/>
          <p:nvPr/>
        </p:nvSpPr>
        <p:spPr>
          <a:xfrm>
            <a:off x="8483760" y="371844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hu-HU" sz="18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493" name="Kép 1" descr="A képen fekete, sötétség látható&#10;&#10;Lehet, hogy az AI által létrehozott tartalom helytelen."/>
          <p:cNvPicPr/>
          <p:nvPr/>
        </p:nvPicPr>
        <p:blipFill>
          <a:blip r:embed="rId2"/>
          <a:stretch/>
        </p:blipFill>
        <p:spPr>
          <a:xfrm>
            <a:off x="2196360" y="3255840"/>
            <a:ext cx="1358640" cy="1296000"/>
          </a:xfrm>
          <a:prstGeom prst="rect">
            <a:avLst/>
          </a:prstGeom>
          <a:ln cap="sq" w="76196">
            <a:solidFill>
              <a:srgbClr val="eaeaea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Kép 2" descr="A képen tér, Univerzum, Világűr, galaxis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25" name="Szövegdoboz 3"/>
          <p:cNvSpPr/>
          <p:nvPr/>
        </p:nvSpPr>
        <p:spPr>
          <a:xfrm>
            <a:off x="2480040" y="1906200"/>
            <a:ext cx="7231320" cy="30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9600" spc="-1" strike="noStrike">
                <a:solidFill>
                  <a:srgbClr val="ffffff"/>
                </a:solidFill>
                <a:latin typeface="Impact"/>
              </a:rPr>
              <a:t>Project Planning</a:t>
            </a:r>
            <a:endParaRPr b="0" lang="hu-H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zövegdoboz 2"/>
          <p:cNvSpPr/>
          <p:nvPr/>
        </p:nvSpPr>
        <p:spPr>
          <a:xfrm>
            <a:off x="3883680" y="5188680"/>
            <a:ext cx="441648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2800" spc="-1" strike="noStrike">
                <a:solidFill>
                  <a:srgbClr val="ffffff"/>
                </a:solidFill>
                <a:latin typeface="Impact"/>
              </a:rPr>
              <a:t>Temesi Tamás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2800" spc="-1" strike="noStrike">
                <a:solidFill>
                  <a:srgbClr val="ffffff"/>
                </a:solidFill>
                <a:latin typeface="Impact"/>
              </a:rPr>
              <a:t>-Testing &amp; Documentation-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7" name="Szövegdoboz 4"/>
          <p:cNvSpPr/>
          <p:nvPr/>
        </p:nvSpPr>
        <p:spPr>
          <a:xfrm>
            <a:off x="879480" y="5200560"/>
            <a:ext cx="29264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2800" spc="-1" strike="noStrike">
                <a:solidFill>
                  <a:srgbClr val="ffffff"/>
                </a:solidFill>
                <a:latin typeface="Impact"/>
                <a:ea typeface="Apple Symbols"/>
              </a:rPr>
              <a:t>Kőszegi Patrik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2800" spc="-1" strike="noStrike">
                <a:solidFill>
                  <a:srgbClr val="ffffff"/>
                </a:solidFill>
                <a:latin typeface="Impact"/>
                <a:ea typeface="Apple Symbols"/>
              </a:rPr>
              <a:t>-Frontend-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8" name="Szövegdoboz 6"/>
          <p:cNvSpPr/>
          <p:nvPr/>
        </p:nvSpPr>
        <p:spPr>
          <a:xfrm>
            <a:off x="8034840" y="5142960"/>
            <a:ext cx="329976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2800" spc="-1" strike="noStrike">
                <a:solidFill>
                  <a:srgbClr val="ffffff"/>
                </a:solidFill>
                <a:latin typeface="Impact"/>
              </a:rPr>
              <a:t>Murányi Dániel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2800" spc="-1" strike="noStrike">
                <a:solidFill>
                  <a:srgbClr val="ffffff"/>
                </a:solidFill>
                <a:latin typeface="Impact"/>
              </a:rPr>
              <a:t>-Backend &amp; DB-</a:t>
            </a:r>
            <a:endParaRPr b="0" lang="hu-HU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9" name="Szövegdoboz 8"/>
          <p:cNvSpPr/>
          <p:nvPr/>
        </p:nvSpPr>
        <p:spPr>
          <a:xfrm>
            <a:off x="324000" y="195480"/>
            <a:ext cx="652968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7200" spc="-1" strike="noStrike">
                <a:solidFill>
                  <a:srgbClr val="ffffff"/>
                </a:solidFill>
                <a:latin typeface="Impact"/>
              </a:rPr>
              <a:t>Our Team</a:t>
            </a:r>
            <a:endParaRPr b="0" lang="hu-HU" sz="7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0" name="Kép 1" descr="A képen ruházat, személy, Emberi arc, nyakkendő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 flipH="1">
            <a:off x="8403120" y="1398600"/>
            <a:ext cx="2546640" cy="3788640"/>
          </a:xfrm>
          <a:prstGeom prst="rect">
            <a:avLst/>
          </a:prstGeom>
          <a:ln w="0">
            <a:noFill/>
          </a:ln>
        </p:spPr>
      </p:pic>
      <p:pic>
        <p:nvPicPr>
          <p:cNvPr id="331" name="Kép 5" descr="A képen ruházat, személy, Emberi arc, nyakkendő látható&#10;&#10;Lehet, hogy a mesterséges intelligencia által generált tartalom helytelen."/>
          <p:cNvPicPr/>
          <p:nvPr/>
        </p:nvPicPr>
        <p:blipFill>
          <a:blip r:embed="rId2"/>
          <a:stretch/>
        </p:blipFill>
        <p:spPr>
          <a:xfrm>
            <a:off x="4822560" y="1398600"/>
            <a:ext cx="2546640" cy="3788640"/>
          </a:xfrm>
          <a:prstGeom prst="rect">
            <a:avLst/>
          </a:prstGeom>
          <a:ln w="0">
            <a:noFill/>
          </a:ln>
        </p:spPr>
      </p:pic>
      <p:pic>
        <p:nvPicPr>
          <p:cNvPr id="332" name="Kép 10" descr="A képen ruházat, Emberi arc, személy, ember látható&#10;&#10;Lehet, hogy a mesterséges intelligencia által generált tartalom helytelen."/>
          <p:cNvPicPr/>
          <p:nvPr/>
        </p:nvPicPr>
        <p:blipFill>
          <a:blip r:embed="rId3"/>
          <a:stretch/>
        </p:blipFill>
        <p:spPr>
          <a:xfrm>
            <a:off x="1076400" y="1398600"/>
            <a:ext cx="2544120" cy="37886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69800" y="1009080"/>
            <a:ext cx="11264760" cy="485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  <p:endCondLst>
                    <p:cond delay="0" evt="onNext"/>
                    <p:cond delay="0" evt="onPrev"/>
                  </p:endCondLst>
                </p:cTn>
                <p:tgtEl>
                  <p:spTgt spid="333"/>
                </p:tgtEl>
              </p:cMediaNode>
            </p:video>
            <p:seq>
              <p:cTn id="7" dur="indefinite" nodeType="interactiveSeq" fill="hold">
                <p:stCondLst>
                  <p:cond delay="0" evt="onClick">
                    <p:tgtEl>
                      <p:spTgt spid="333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333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fill="hold"/>
                                        <p:tgtEl>
                                          <p:spTgt spid="3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Kép 3" descr="A képen szöveg, képernyőkép, szoftver, Multimédiás szoftver látható&#10;&#10;Lehet, hogy az AI által létrehozott tartalom helytelen."/>
          <p:cNvPicPr/>
          <p:nvPr/>
        </p:nvPicPr>
        <p:blipFill>
          <a:blip r:embed="rId1"/>
          <a:stretch/>
        </p:blipFill>
        <p:spPr>
          <a:xfrm>
            <a:off x="450000" y="1899360"/>
            <a:ext cx="7999560" cy="4424760"/>
          </a:xfrm>
          <a:prstGeom prst="rect">
            <a:avLst/>
          </a:prstGeom>
          <a:ln w="0">
            <a:noFill/>
          </a:ln>
        </p:spPr>
      </p:pic>
      <p:pic>
        <p:nvPicPr>
          <p:cNvPr id="335" name="Kép 4" descr="A képen szöveg, képernyőkép, szoftver, Multimédiás szoftver látható&#10;&#10;Lehet, hogy az AI által létrehozott tartalom helytelen."/>
          <p:cNvPicPr/>
          <p:nvPr/>
        </p:nvPicPr>
        <p:blipFill>
          <a:blip r:embed="rId2"/>
          <a:stretch/>
        </p:blipFill>
        <p:spPr>
          <a:xfrm>
            <a:off x="3458160" y="542880"/>
            <a:ext cx="8392320" cy="4415400"/>
          </a:xfrm>
          <a:prstGeom prst="rect">
            <a:avLst/>
          </a:prstGeom>
          <a:ln w="0">
            <a:noFill/>
          </a:ln>
        </p:spPr>
      </p:pic>
      <p:pic>
        <p:nvPicPr>
          <p:cNvPr id="336" name="Kép 6" descr="A képen embléma, Betűtípus, Grafika, szimbólum látható&#10;&#10;Lehet, hogy az AI által létrehozott tartalom helytelen."/>
          <p:cNvPicPr/>
          <p:nvPr/>
        </p:nvPicPr>
        <p:blipFill>
          <a:blip r:embed="rId3"/>
          <a:stretch/>
        </p:blipFill>
        <p:spPr>
          <a:xfrm>
            <a:off x="453600" y="541440"/>
            <a:ext cx="2689920" cy="116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Kép 2" descr="A képen tér, Univerzum, Világűr, galaxis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38" name="Szövegdoboz 3"/>
          <p:cNvSpPr/>
          <p:nvPr/>
        </p:nvSpPr>
        <p:spPr>
          <a:xfrm>
            <a:off x="2135520" y="2647080"/>
            <a:ext cx="792036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 anchorCtr="1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9600" spc="-1" strike="noStrike">
                <a:solidFill>
                  <a:srgbClr val="ffffff"/>
                </a:solidFill>
                <a:latin typeface="Impact"/>
              </a:rPr>
              <a:t>DATABASE</a:t>
            </a:r>
            <a:endParaRPr b="0" lang="hu-H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Kép 1" descr="A képen szöveg, képernyőkép, szoftver, tervezés látható&#10;&#10;Lehet, hogy a mesterséges intelligencia által generált tartalom helytelen."/>
          <p:cNvPicPr/>
          <p:nvPr/>
        </p:nvPicPr>
        <p:blipFill>
          <a:blip r:embed="rId1"/>
          <a:stretch/>
        </p:blipFill>
        <p:spPr>
          <a:xfrm>
            <a:off x="4831200" y="100800"/>
            <a:ext cx="7247520" cy="6650280"/>
          </a:xfrm>
          <a:prstGeom prst="rect">
            <a:avLst/>
          </a:prstGeom>
          <a:ln w="0">
            <a:noFill/>
          </a:ln>
        </p:spPr>
      </p:pic>
      <p:sp>
        <p:nvSpPr>
          <p:cNvPr id="340" name="Szövegdoboz 2"/>
          <p:cNvSpPr/>
          <p:nvPr/>
        </p:nvSpPr>
        <p:spPr>
          <a:xfrm>
            <a:off x="599400" y="2877840"/>
            <a:ext cx="41205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hu-HU" sz="6600" spc="-1" strike="noStrike">
                <a:solidFill>
                  <a:srgbClr val="ffffff"/>
                </a:solidFill>
                <a:latin typeface="Impact"/>
                <a:ea typeface="Calisto MT"/>
              </a:rPr>
              <a:t>ER-modell</a:t>
            </a:r>
            <a:endParaRPr b="0" lang="hu-HU" sz="6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Ég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Pa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Application>LibreOffice/24.2.4.2$Windows_X86_64 LibreOffice_project/51a6219feb6075d9a4c46691dcfe0cd9c4fff3c2</Application>
  <AppVersion>15.0000</AppVersion>
  <Words>389</Words>
  <Paragraphs>109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2025-02-09T16:34:09Z</dcterms:created>
  <dc:creator>Tamás Temesi</dc:creator>
  <dc:description/>
  <dc:language>hu-HU</dc:language>
  <cp:lastModifiedBy/>
  <dcterms:modified xsi:type="dcterms:W3CDTF">2025-04-16T15:34:02Z</dcterms:modified>
  <cp:revision>101</cp:revision>
  <dc:subject/>
  <dc:title>PowerPoint-bemutató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11</vt:i4>
  </property>
  <property fmtid="{D5CDD505-2E9C-101B-9397-08002B2CF9AE}" pid="4" name="PresentationFormat">
    <vt:lpwstr>Widescreen</vt:lpwstr>
  </property>
  <property fmtid="{D5CDD505-2E9C-101B-9397-08002B2CF9AE}" pid="5" name="Slides">
    <vt:i4>36</vt:i4>
  </property>
</Properties>
</file>